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Syne Extra Bold"/>
      <p:regular r:id="rId18"/>
    </p:embeddedFont>
    <p:embeddedFont>
      <p:font typeface="Syne"/>
      <p:regular r:id="rId19"/>
    </p:embeddedFont>
    <p:embeddedFont>
      <p:font typeface="Syne"/>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1-1.png>
</file>

<file path=ppt/media/image-11-2.png>
</file>

<file path=ppt/media/image-11-3.png>
</file>

<file path=ppt/media/image-3-1.png>
</file>

<file path=ppt/media/image-4-1.png>
</file>

<file path=ppt/media/image-4-2.png>
</file>

<file path=ppt/media/image-6-1.png>
</file>

<file path=ppt/media/image-7-1.png>
</file>

<file path=ppt/media/image-7-2.png>
</file>

<file path=ppt/media/image-7-3.png>
</file>

<file path=ppt/media/image-7-4.png>
</file>

<file path=ppt/media/image-7-5.png>
</file>

<file path=ppt/media/image-7-6.png>
</file>

<file path=ppt/media/image-9-1.png>
</file>

<file path=ppt/media/image-9-2.png>
</file>

<file path=ppt/media/image-9-3.png>
</file>

<file path=ppt/media/image-9-4.png>
</file>

<file path=ppt/media/image-9-5.png>
</file>

<file path=ppt/media/image-9-6.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1A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www.linkedin.com/in/ahmed-akram-kamel-amer" TargetMode="External"/><Relationship Id="rId5" Type="http://schemas.openxmlformats.org/officeDocument/2006/relationships/hyperlink" Target="https://github.com/Ahmed-7-ML"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image" Target="../media/image-11-3.png"/><Relationship Id="rId6" Type="http://schemas.openxmlformats.org/officeDocument/2006/relationships/slideLayout" Target="../slideLayouts/slideLayout12.xml"/><Relationship Id="rId7"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slideLayout" Target="../slideLayouts/slideLayout8.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png"/><Relationship Id="rId7" Type="http://schemas.openxmlformats.org/officeDocument/2006/relationships/slideLayout" Target="../slideLayouts/slideLayout10.xml"/><Relationship Id="rId8"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241947"/>
            <a:ext cx="7556421" cy="1860233"/>
          </a:xfrm>
          <a:prstGeom prst="rect">
            <a:avLst/>
          </a:prstGeom>
          <a:noFill/>
          <a:ln/>
        </p:spPr>
        <p:txBody>
          <a:bodyPr wrap="square" lIns="0" tIns="0" rIns="0" bIns="0" rtlCol="0" anchor="t"/>
          <a:lstStyle/>
          <a:p>
            <a:pPr algn="l" indent="0" marL="0">
              <a:lnSpc>
                <a:spcPts val="4850"/>
              </a:lnSpc>
              <a:buNone/>
            </a:pPr>
            <a:r>
              <a:rPr lang="en-US" sz="3900" b="1" dirty="0">
                <a:solidFill>
                  <a:srgbClr val="F0F4F1"/>
                </a:solidFill>
                <a:latin typeface="Syne Extra Bold" pitchFamily="34" charset="0"/>
                <a:ea typeface="Syne Extra Bold" pitchFamily="34" charset="-122"/>
                <a:cs typeface="Syne Extra Bold" pitchFamily="34" charset="-120"/>
              </a:rPr>
              <a:t>Machine Learning: Decoding the Revolution</a:t>
            </a:r>
            <a:endParaRPr lang="en-US" sz="3900" dirty="0"/>
          </a:p>
        </p:txBody>
      </p:sp>
      <p:sp>
        <p:nvSpPr>
          <p:cNvPr id="4" name="Text 1"/>
          <p:cNvSpPr/>
          <p:nvPr/>
        </p:nvSpPr>
        <p:spPr>
          <a:xfrm>
            <a:off x="6280190" y="4399836"/>
            <a:ext cx="7556421" cy="1587698"/>
          </a:xfrm>
          <a:prstGeom prst="rect">
            <a:avLst/>
          </a:prstGeom>
          <a:noFill/>
          <a:ln/>
        </p:spPr>
        <p:txBody>
          <a:bodyPr wrap="square" lIns="0" tIns="0" rIns="0" bIns="0" rtlCol="0" anchor="t"/>
          <a:lstStyle/>
          <a:p>
            <a:pPr algn="l" indent="0" marL="0">
              <a:lnSpc>
                <a:spcPts val="2500"/>
              </a:lnSpc>
              <a:buNone/>
            </a:pPr>
            <a:r>
              <a:rPr lang="en-US" sz="1550" dirty="0">
                <a:solidFill>
                  <a:srgbClr val="D7E5D8"/>
                </a:solidFill>
                <a:latin typeface="Syne" pitchFamily="34" charset="0"/>
                <a:ea typeface="Syne" pitchFamily="34" charset="-122"/>
                <a:cs typeface="Syne" pitchFamily="34" charset="-120"/>
              </a:rPr>
              <a:t>Embark on a journey to understand Machine Learning, the driving force behind many of today's technological advancements. From self-driving cars to personalized recommendations, ML is reshaping our world. This presentation will demystify its core concepts, explore its various types, delve into essential algorithms, and highlight its profound real-world impact.</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1385888" y="568881"/>
            <a:ext cx="11858506" cy="498515"/>
          </a:xfrm>
          <a:prstGeom prst="rect">
            <a:avLst/>
          </a:prstGeom>
          <a:noFill/>
          <a:ln/>
        </p:spPr>
        <p:txBody>
          <a:bodyPr wrap="none" lIns="0" tIns="0" rIns="0" bIns="0" rtlCol="0" anchor="t"/>
          <a:lstStyle/>
          <a:p>
            <a:pPr algn="ctr" indent="0" marL="0">
              <a:lnSpc>
                <a:spcPts val="3900"/>
              </a:lnSpc>
              <a:buNone/>
            </a:pPr>
            <a:r>
              <a:rPr lang="en-US" sz="3100" b="1" dirty="0">
                <a:solidFill>
                  <a:srgbClr val="000000"/>
                </a:solidFill>
                <a:latin typeface="Syne Extra Bold" pitchFamily="34" charset="0"/>
                <a:ea typeface="Syne Extra Bold" pitchFamily="34" charset="-122"/>
                <a:cs typeface="Syne Extra Bold" pitchFamily="34" charset="-120"/>
              </a:rPr>
              <a:t>Key Takeaways &amp; Further Exploration</a:t>
            </a:r>
            <a:endParaRPr lang="en-US" sz="3100" dirty="0"/>
          </a:p>
        </p:txBody>
      </p:sp>
      <p:sp>
        <p:nvSpPr>
          <p:cNvPr id="3" name="Text 1"/>
          <p:cNvSpPr/>
          <p:nvPr/>
        </p:nvSpPr>
        <p:spPr>
          <a:xfrm>
            <a:off x="638175" y="1386483"/>
            <a:ext cx="13354050" cy="255270"/>
          </a:xfrm>
          <a:prstGeom prst="rect">
            <a:avLst/>
          </a:prstGeom>
          <a:noFill/>
          <a:ln/>
        </p:spPr>
        <p:txBody>
          <a:bodyPr wrap="none" lIns="0" tIns="0" rIns="0" bIns="0" rtlCol="0" anchor="t"/>
          <a:lstStyle/>
          <a:p>
            <a:pPr algn="ctr" indent="0" marL="0">
              <a:lnSpc>
                <a:spcPts val="2000"/>
              </a:lnSpc>
              <a:buNone/>
            </a:pPr>
            <a:r>
              <a:rPr lang="en-US" sz="1250" dirty="0">
                <a:solidFill>
                  <a:srgbClr val="000000"/>
                </a:solidFill>
                <a:latin typeface="Syne" pitchFamily="34" charset="0"/>
                <a:ea typeface="Syne" pitchFamily="34" charset="-122"/>
                <a:cs typeface="Syne" pitchFamily="34" charset="-120"/>
              </a:rPr>
              <a:t>We've covered the fundamentals of Machine Learning, its diverse types, key algorithms, and its profound impact. Here are the core ideas to remember and paths for continued learning.</a:t>
            </a:r>
            <a:endParaRPr lang="en-US" sz="1250" dirty="0"/>
          </a:p>
        </p:txBody>
      </p:sp>
      <p:sp>
        <p:nvSpPr>
          <p:cNvPr id="4" name="Shape 2"/>
          <p:cNvSpPr/>
          <p:nvPr/>
        </p:nvSpPr>
        <p:spPr>
          <a:xfrm>
            <a:off x="638175" y="1821180"/>
            <a:ext cx="358973" cy="358973"/>
          </a:xfrm>
          <a:prstGeom prst="roundRect">
            <a:avLst>
              <a:gd name="adj" fmla="val 18669"/>
            </a:avLst>
          </a:prstGeom>
          <a:solidFill>
            <a:srgbClr val="547808"/>
          </a:solidFill>
          <a:ln w="7620">
            <a:solidFill>
              <a:srgbClr val="6D9121"/>
            </a:solidFill>
            <a:prstDash val="solid"/>
          </a:ln>
        </p:spPr>
      </p:sp>
      <p:sp>
        <p:nvSpPr>
          <p:cNvPr id="5" name="Text 3"/>
          <p:cNvSpPr/>
          <p:nvPr/>
        </p:nvSpPr>
        <p:spPr>
          <a:xfrm>
            <a:off x="1156692" y="1875949"/>
            <a:ext cx="4811435" cy="249198"/>
          </a:xfrm>
          <a:prstGeom prst="rect">
            <a:avLst/>
          </a:prstGeom>
          <a:noFill/>
          <a:ln/>
        </p:spPr>
        <p:txBody>
          <a:bodyPr wrap="none" lIns="0" tIns="0" rIns="0" bIns="0" rtlCol="0" anchor="t"/>
          <a:lstStyle/>
          <a:p>
            <a:pPr algn="l" indent="0" marL="0">
              <a:lnSpc>
                <a:spcPts val="1950"/>
              </a:lnSpc>
              <a:buNone/>
            </a:pPr>
            <a:r>
              <a:rPr lang="en-US" sz="1550" b="1" dirty="0">
                <a:solidFill>
                  <a:srgbClr val="000000"/>
                </a:solidFill>
                <a:latin typeface="Syne Extra Bold" pitchFamily="34" charset="0"/>
                <a:ea typeface="Syne Extra Bold" pitchFamily="34" charset="-122"/>
                <a:cs typeface="Syne Extra Bold" pitchFamily="34" charset="-120"/>
              </a:rPr>
              <a:t>ML is about learning from data</a:t>
            </a:r>
            <a:endParaRPr lang="en-US" sz="1550" dirty="0"/>
          </a:p>
        </p:txBody>
      </p:sp>
      <p:sp>
        <p:nvSpPr>
          <p:cNvPr id="6" name="Text 4"/>
          <p:cNvSpPr/>
          <p:nvPr/>
        </p:nvSpPr>
        <p:spPr>
          <a:xfrm>
            <a:off x="1156692" y="2220873"/>
            <a:ext cx="12835533" cy="255270"/>
          </a:xfrm>
          <a:prstGeom prst="rect">
            <a:avLst/>
          </a:prstGeom>
          <a:noFill/>
          <a:ln/>
        </p:spPr>
        <p:txBody>
          <a:bodyPr wrap="none" lIns="0" tIns="0" rIns="0" bIns="0" rtlCol="0" anchor="t"/>
          <a:lstStyle/>
          <a:p>
            <a:pPr algn="l" indent="0" marL="0">
              <a:lnSpc>
                <a:spcPts val="2000"/>
              </a:lnSpc>
              <a:buNone/>
            </a:pPr>
            <a:r>
              <a:rPr lang="en-US" sz="1250" dirty="0">
                <a:solidFill>
                  <a:srgbClr val="000000"/>
                </a:solidFill>
                <a:latin typeface="Syne" pitchFamily="34" charset="0"/>
                <a:ea typeface="Syne" pitchFamily="34" charset="-122"/>
                <a:cs typeface="Syne" pitchFamily="34" charset="-120"/>
              </a:rPr>
              <a:t>Not explicit programming, enabling adaptive systems.</a:t>
            </a:r>
            <a:endParaRPr lang="en-US" sz="1250" dirty="0"/>
          </a:p>
        </p:txBody>
      </p:sp>
      <p:sp>
        <p:nvSpPr>
          <p:cNvPr id="7" name="Shape 5"/>
          <p:cNvSpPr/>
          <p:nvPr/>
        </p:nvSpPr>
        <p:spPr>
          <a:xfrm>
            <a:off x="638175" y="2795230"/>
            <a:ext cx="358973" cy="358973"/>
          </a:xfrm>
          <a:prstGeom prst="roundRect">
            <a:avLst>
              <a:gd name="adj" fmla="val 18669"/>
            </a:avLst>
          </a:prstGeom>
          <a:solidFill>
            <a:srgbClr val="547808"/>
          </a:solidFill>
          <a:ln w="7620">
            <a:solidFill>
              <a:srgbClr val="6D9121"/>
            </a:solidFill>
            <a:prstDash val="solid"/>
          </a:ln>
        </p:spPr>
      </p:sp>
      <p:sp>
        <p:nvSpPr>
          <p:cNvPr id="8" name="Text 6"/>
          <p:cNvSpPr/>
          <p:nvPr/>
        </p:nvSpPr>
        <p:spPr>
          <a:xfrm>
            <a:off x="1156692" y="2849999"/>
            <a:ext cx="5847159" cy="249198"/>
          </a:xfrm>
          <a:prstGeom prst="rect">
            <a:avLst/>
          </a:prstGeom>
          <a:noFill/>
          <a:ln/>
        </p:spPr>
        <p:txBody>
          <a:bodyPr wrap="none" lIns="0" tIns="0" rIns="0" bIns="0" rtlCol="0" anchor="t"/>
          <a:lstStyle/>
          <a:p>
            <a:pPr algn="l" indent="0" marL="0">
              <a:lnSpc>
                <a:spcPts val="1950"/>
              </a:lnSpc>
              <a:buNone/>
            </a:pPr>
            <a:r>
              <a:rPr lang="en-US" sz="1550" b="1" dirty="0">
                <a:solidFill>
                  <a:srgbClr val="000000"/>
                </a:solidFill>
                <a:latin typeface="Syne Extra Bold" pitchFamily="34" charset="0"/>
                <a:ea typeface="Syne Extra Bold" pitchFamily="34" charset="-122"/>
                <a:cs typeface="Syne Extra Bold" pitchFamily="34" charset="-120"/>
              </a:rPr>
              <a:t>Three core types drive different goals</a:t>
            </a:r>
            <a:endParaRPr lang="en-US" sz="1550" dirty="0"/>
          </a:p>
        </p:txBody>
      </p:sp>
      <p:sp>
        <p:nvSpPr>
          <p:cNvPr id="9" name="Text 7"/>
          <p:cNvSpPr/>
          <p:nvPr/>
        </p:nvSpPr>
        <p:spPr>
          <a:xfrm>
            <a:off x="1156692" y="3194923"/>
            <a:ext cx="12835533" cy="255270"/>
          </a:xfrm>
          <a:prstGeom prst="rect">
            <a:avLst/>
          </a:prstGeom>
          <a:noFill/>
          <a:ln/>
        </p:spPr>
        <p:txBody>
          <a:bodyPr wrap="none" lIns="0" tIns="0" rIns="0" bIns="0" rtlCol="0" anchor="t"/>
          <a:lstStyle/>
          <a:p>
            <a:pPr algn="l" indent="0" marL="0">
              <a:lnSpc>
                <a:spcPts val="2000"/>
              </a:lnSpc>
              <a:buNone/>
            </a:pPr>
            <a:r>
              <a:rPr lang="en-US" sz="1250" dirty="0">
                <a:solidFill>
                  <a:srgbClr val="000000"/>
                </a:solidFill>
                <a:latin typeface="Syne" pitchFamily="34" charset="0"/>
                <a:ea typeface="Syne" pitchFamily="34" charset="-122"/>
                <a:cs typeface="Syne" pitchFamily="34" charset="-120"/>
              </a:rPr>
              <a:t>Supervised (labeled data), Unsupervised (unlabeled data), and Reinforcement (trial-and-error).</a:t>
            </a:r>
            <a:endParaRPr lang="en-US" sz="1250" dirty="0"/>
          </a:p>
        </p:txBody>
      </p:sp>
      <p:sp>
        <p:nvSpPr>
          <p:cNvPr id="10" name="Shape 8"/>
          <p:cNvSpPr/>
          <p:nvPr/>
        </p:nvSpPr>
        <p:spPr>
          <a:xfrm>
            <a:off x="638175" y="3769281"/>
            <a:ext cx="358973" cy="358973"/>
          </a:xfrm>
          <a:prstGeom prst="roundRect">
            <a:avLst>
              <a:gd name="adj" fmla="val 18669"/>
            </a:avLst>
          </a:prstGeom>
          <a:solidFill>
            <a:srgbClr val="547808"/>
          </a:solidFill>
          <a:ln w="7620">
            <a:solidFill>
              <a:srgbClr val="6D9121"/>
            </a:solidFill>
            <a:prstDash val="solid"/>
          </a:ln>
        </p:spPr>
      </p:sp>
      <p:sp>
        <p:nvSpPr>
          <p:cNvPr id="11" name="Text 9"/>
          <p:cNvSpPr/>
          <p:nvPr/>
        </p:nvSpPr>
        <p:spPr>
          <a:xfrm>
            <a:off x="1156692" y="3824049"/>
            <a:ext cx="3992404" cy="249198"/>
          </a:xfrm>
          <a:prstGeom prst="rect">
            <a:avLst/>
          </a:prstGeom>
          <a:noFill/>
          <a:ln/>
        </p:spPr>
        <p:txBody>
          <a:bodyPr wrap="none" lIns="0" tIns="0" rIns="0" bIns="0" rtlCol="0" anchor="t"/>
          <a:lstStyle/>
          <a:p>
            <a:pPr algn="l" indent="0" marL="0">
              <a:lnSpc>
                <a:spcPts val="1950"/>
              </a:lnSpc>
              <a:buNone/>
            </a:pPr>
            <a:r>
              <a:rPr lang="en-US" sz="1550" b="1" dirty="0">
                <a:solidFill>
                  <a:srgbClr val="000000"/>
                </a:solidFill>
                <a:latin typeface="Syne Extra Bold" pitchFamily="34" charset="0"/>
                <a:ea typeface="Syne Extra Bold" pitchFamily="34" charset="-122"/>
                <a:cs typeface="Syne Extra Bold" pitchFamily="34" charset="-120"/>
              </a:rPr>
              <a:t>Algorithms are the engine</a:t>
            </a:r>
            <a:endParaRPr lang="en-US" sz="1550" dirty="0"/>
          </a:p>
        </p:txBody>
      </p:sp>
      <p:sp>
        <p:nvSpPr>
          <p:cNvPr id="12" name="Text 10"/>
          <p:cNvSpPr/>
          <p:nvPr/>
        </p:nvSpPr>
        <p:spPr>
          <a:xfrm>
            <a:off x="1156692" y="4168973"/>
            <a:ext cx="12835533" cy="255270"/>
          </a:xfrm>
          <a:prstGeom prst="rect">
            <a:avLst/>
          </a:prstGeom>
          <a:noFill/>
          <a:ln/>
        </p:spPr>
        <p:txBody>
          <a:bodyPr wrap="none" lIns="0" tIns="0" rIns="0" bIns="0" rtlCol="0" anchor="t"/>
          <a:lstStyle/>
          <a:p>
            <a:pPr algn="l" indent="0" marL="0">
              <a:lnSpc>
                <a:spcPts val="2000"/>
              </a:lnSpc>
              <a:buNone/>
            </a:pPr>
            <a:r>
              <a:rPr lang="en-US" sz="1250" dirty="0">
                <a:solidFill>
                  <a:srgbClr val="000000"/>
                </a:solidFill>
                <a:latin typeface="Syne" pitchFamily="34" charset="0"/>
                <a:ea typeface="Syne" pitchFamily="34" charset="-122"/>
                <a:cs typeface="Syne" pitchFamily="34" charset="-120"/>
              </a:rPr>
              <a:t>From simple linear models to complex neural networks, each has its purpose.</a:t>
            </a:r>
            <a:endParaRPr lang="en-US" sz="1250" dirty="0"/>
          </a:p>
        </p:txBody>
      </p:sp>
      <p:sp>
        <p:nvSpPr>
          <p:cNvPr id="13" name="Shape 11"/>
          <p:cNvSpPr/>
          <p:nvPr/>
        </p:nvSpPr>
        <p:spPr>
          <a:xfrm>
            <a:off x="638175" y="4743331"/>
            <a:ext cx="358973" cy="358973"/>
          </a:xfrm>
          <a:prstGeom prst="roundRect">
            <a:avLst>
              <a:gd name="adj" fmla="val 18669"/>
            </a:avLst>
          </a:prstGeom>
          <a:solidFill>
            <a:srgbClr val="547808"/>
          </a:solidFill>
          <a:ln w="7620">
            <a:solidFill>
              <a:srgbClr val="6D9121"/>
            </a:solidFill>
            <a:prstDash val="solid"/>
          </a:ln>
        </p:spPr>
      </p:sp>
      <p:sp>
        <p:nvSpPr>
          <p:cNvPr id="14" name="Text 12"/>
          <p:cNvSpPr/>
          <p:nvPr/>
        </p:nvSpPr>
        <p:spPr>
          <a:xfrm>
            <a:off x="1156692" y="4798100"/>
            <a:ext cx="5065752" cy="249198"/>
          </a:xfrm>
          <a:prstGeom prst="rect">
            <a:avLst/>
          </a:prstGeom>
          <a:noFill/>
          <a:ln/>
        </p:spPr>
        <p:txBody>
          <a:bodyPr wrap="none" lIns="0" tIns="0" rIns="0" bIns="0" rtlCol="0" anchor="t"/>
          <a:lstStyle/>
          <a:p>
            <a:pPr algn="l" indent="0" marL="0">
              <a:lnSpc>
                <a:spcPts val="1950"/>
              </a:lnSpc>
              <a:buNone/>
            </a:pPr>
            <a:r>
              <a:rPr lang="en-US" sz="1550" b="1" dirty="0">
                <a:solidFill>
                  <a:srgbClr val="000000"/>
                </a:solidFill>
                <a:latin typeface="Syne Extra Bold" pitchFamily="34" charset="0"/>
                <a:ea typeface="Syne Extra Bold" pitchFamily="34" charset="-122"/>
                <a:cs typeface="Syne Extra Bold" pitchFamily="34" charset="-120"/>
              </a:rPr>
              <a:t>Jargon simplifies complex ideas</a:t>
            </a:r>
            <a:endParaRPr lang="en-US" sz="1550" dirty="0"/>
          </a:p>
        </p:txBody>
      </p:sp>
      <p:sp>
        <p:nvSpPr>
          <p:cNvPr id="15" name="Text 13"/>
          <p:cNvSpPr/>
          <p:nvPr/>
        </p:nvSpPr>
        <p:spPr>
          <a:xfrm>
            <a:off x="1156692" y="5143024"/>
            <a:ext cx="12835533" cy="255270"/>
          </a:xfrm>
          <a:prstGeom prst="rect">
            <a:avLst/>
          </a:prstGeom>
          <a:noFill/>
          <a:ln/>
        </p:spPr>
        <p:txBody>
          <a:bodyPr wrap="none" lIns="0" tIns="0" rIns="0" bIns="0" rtlCol="0" anchor="t"/>
          <a:lstStyle/>
          <a:p>
            <a:pPr algn="l" indent="0" marL="0">
              <a:lnSpc>
                <a:spcPts val="2000"/>
              </a:lnSpc>
              <a:buNone/>
            </a:pPr>
            <a:r>
              <a:rPr lang="en-US" sz="1250" dirty="0">
                <a:solidFill>
                  <a:srgbClr val="000000"/>
                </a:solidFill>
                <a:latin typeface="Syne" pitchFamily="34" charset="0"/>
                <a:ea typeface="Syne" pitchFamily="34" charset="-122"/>
                <a:cs typeface="Syne" pitchFamily="34" charset="-120"/>
              </a:rPr>
              <a:t>Understanding terms like 'model,' 'feature,' and 'overfitting' is crucial.</a:t>
            </a:r>
            <a:endParaRPr lang="en-US" sz="1250" dirty="0"/>
          </a:p>
        </p:txBody>
      </p:sp>
      <p:sp>
        <p:nvSpPr>
          <p:cNvPr id="16" name="Shape 14"/>
          <p:cNvSpPr/>
          <p:nvPr/>
        </p:nvSpPr>
        <p:spPr>
          <a:xfrm>
            <a:off x="638175" y="5717381"/>
            <a:ext cx="358973" cy="358973"/>
          </a:xfrm>
          <a:prstGeom prst="roundRect">
            <a:avLst>
              <a:gd name="adj" fmla="val 18669"/>
            </a:avLst>
          </a:prstGeom>
          <a:solidFill>
            <a:srgbClr val="547808"/>
          </a:solidFill>
          <a:ln w="7620">
            <a:solidFill>
              <a:srgbClr val="6D9121"/>
            </a:solidFill>
            <a:prstDash val="solid"/>
          </a:ln>
        </p:spPr>
      </p:sp>
      <p:sp>
        <p:nvSpPr>
          <p:cNvPr id="17" name="Text 15"/>
          <p:cNvSpPr/>
          <p:nvPr/>
        </p:nvSpPr>
        <p:spPr>
          <a:xfrm>
            <a:off x="1156692" y="5772150"/>
            <a:ext cx="3921919" cy="249198"/>
          </a:xfrm>
          <a:prstGeom prst="rect">
            <a:avLst/>
          </a:prstGeom>
          <a:noFill/>
          <a:ln/>
        </p:spPr>
        <p:txBody>
          <a:bodyPr wrap="none" lIns="0" tIns="0" rIns="0" bIns="0" rtlCol="0" anchor="t"/>
          <a:lstStyle/>
          <a:p>
            <a:pPr algn="l" indent="0" marL="0">
              <a:lnSpc>
                <a:spcPts val="1950"/>
              </a:lnSpc>
              <a:buNone/>
            </a:pPr>
            <a:r>
              <a:rPr lang="en-US" sz="1550" b="1" dirty="0">
                <a:solidFill>
                  <a:srgbClr val="000000"/>
                </a:solidFill>
                <a:latin typeface="Syne Extra Bold" pitchFamily="34" charset="0"/>
                <a:ea typeface="Syne Extra Bold" pitchFamily="34" charset="-122"/>
                <a:cs typeface="Syne Extra Bold" pitchFamily="34" charset="-120"/>
              </a:rPr>
              <a:t>ML transforms industries</a:t>
            </a:r>
            <a:endParaRPr lang="en-US" sz="1550" dirty="0"/>
          </a:p>
        </p:txBody>
      </p:sp>
      <p:sp>
        <p:nvSpPr>
          <p:cNvPr id="18" name="Text 16"/>
          <p:cNvSpPr/>
          <p:nvPr/>
        </p:nvSpPr>
        <p:spPr>
          <a:xfrm>
            <a:off x="1156692" y="6117074"/>
            <a:ext cx="12835533" cy="255270"/>
          </a:xfrm>
          <a:prstGeom prst="rect">
            <a:avLst/>
          </a:prstGeom>
          <a:noFill/>
          <a:ln/>
        </p:spPr>
        <p:txBody>
          <a:bodyPr wrap="none" lIns="0" tIns="0" rIns="0" bIns="0" rtlCol="0" anchor="t"/>
          <a:lstStyle/>
          <a:p>
            <a:pPr algn="l" indent="0" marL="0">
              <a:lnSpc>
                <a:spcPts val="2000"/>
              </a:lnSpc>
              <a:buNone/>
            </a:pPr>
            <a:r>
              <a:rPr lang="en-US" sz="1250" dirty="0">
                <a:solidFill>
                  <a:srgbClr val="000000"/>
                </a:solidFill>
                <a:latin typeface="Syne" pitchFamily="34" charset="0"/>
                <a:ea typeface="Syne" pitchFamily="34" charset="-122"/>
                <a:cs typeface="Syne" pitchFamily="34" charset="-120"/>
              </a:rPr>
              <a:t>From healthcare to automotive, its applications are vast and growing.</a:t>
            </a:r>
            <a:endParaRPr lang="en-US" sz="1250" dirty="0"/>
          </a:p>
        </p:txBody>
      </p:sp>
      <p:sp>
        <p:nvSpPr>
          <p:cNvPr id="19" name="Text 17"/>
          <p:cNvSpPr/>
          <p:nvPr/>
        </p:nvSpPr>
        <p:spPr>
          <a:xfrm>
            <a:off x="5187077" y="6611660"/>
            <a:ext cx="4256246" cy="299085"/>
          </a:xfrm>
          <a:prstGeom prst="rect">
            <a:avLst/>
          </a:prstGeom>
          <a:noFill/>
          <a:ln/>
        </p:spPr>
        <p:txBody>
          <a:bodyPr wrap="none" lIns="0" tIns="0" rIns="0" bIns="0" rtlCol="0" anchor="t"/>
          <a:lstStyle/>
          <a:p>
            <a:pPr algn="ctr" indent="0" marL="0">
              <a:lnSpc>
                <a:spcPts val="2350"/>
              </a:lnSpc>
              <a:buNone/>
            </a:pPr>
            <a:r>
              <a:rPr lang="en-US" sz="1850" b="1" dirty="0">
                <a:solidFill>
                  <a:srgbClr val="000000"/>
                </a:solidFill>
                <a:latin typeface="Syne Extra Bold" pitchFamily="34" charset="0"/>
                <a:ea typeface="Syne Extra Bold" pitchFamily="34" charset="-122"/>
                <a:cs typeface="Syne Extra Bold" pitchFamily="34" charset="-120"/>
              </a:rPr>
              <a:t>Ready to dive deeper?</a:t>
            </a:r>
            <a:endParaRPr lang="en-US" sz="1850" dirty="0"/>
          </a:p>
        </p:txBody>
      </p:sp>
      <p:sp>
        <p:nvSpPr>
          <p:cNvPr id="20" name="Text 18"/>
          <p:cNvSpPr/>
          <p:nvPr/>
        </p:nvSpPr>
        <p:spPr>
          <a:xfrm>
            <a:off x="638175" y="7150060"/>
            <a:ext cx="13354050" cy="510540"/>
          </a:xfrm>
          <a:prstGeom prst="rect">
            <a:avLst/>
          </a:prstGeom>
          <a:noFill/>
          <a:ln/>
        </p:spPr>
        <p:txBody>
          <a:bodyPr wrap="square" lIns="0" tIns="0" rIns="0" bIns="0" rtlCol="0" anchor="t"/>
          <a:lstStyle/>
          <a:p>
            <a:pPr algn="ctr" indent="0" marL="0">
              <a:lnSpc>
                <a:spcPts val="2000"/>
              </a:lnSpc>
              <a:buNone/>
            </a:pPr>
            <a:r>
              <a:rPr lang="en-US" sz="1250" dirty="0">
                <a:solidFill>
                  <a:srgbClr val="000000"/>
                </a:solidFill>
                <a:latin typeface="Syne" pitchFamily="34" charset="0"/>
                <a:ea typeface="Syne" pitchFamily="34" charset="-122"/>
                <a:cs typeface="Syne" pitchFamily="34" charset="-120"/>
              </a:rPr>
              <a:t>Consider exploring online courses, practical projects, and reputable academic resources to advance your understanding of this fascinating field. The journey into Machine Learning is continuous and rewarding.</a:t>
            </a:r>
            <a:endParaRPr lang="en-US" sz="12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4190643"/>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F0F4F1"/>
                </a:solidFill>
                <a:latin typeface="Syne Extra Bold" pitchFamily="34" charset="0"/>
                <a:ea typeface="Syne Extra Bold" pitchFamily="34" charset="-122"/>
                <a:cs typeface="Syne Extra Bold" pitchFamily="34" charset="-120"/>
              </a:rPr>
              <a:t>Contacts</a:t>
            </a:r>
            <a:endParaRPr lang="en-US" sz="3900" dirty="0"/>
          </a:p>
        </p:txBody>
      </p:sp>
      <p:pic>
        <p:nvPicPr>
          <p:cNvPr id="4" name="Image 1" descr="preencoded.png">
            <a:hlinkClick r:id="rId3" tooltip=""/>
          </p:cNvPr>
          <p:cNvPicPr>
            <a:picLocks noChangeAspect="1"/>
          </p:cNvPicPr>
          <p:nvPr/>
        </p:nvPicPr>
        <p:blipFill>
          <a:blip r:embed="rId2"/>
          <a:stretch>
            <a:fillRect/>
          </a:stretch>
        </p:blipFill>
        <p:spPr>
          <a:xfrm>
            <a:off x="793790" y="5331619"/>
            <a:ext cx="844272" cy="964882"/>
          </a:xfrm>
          <a:prstGeom prst="rect">
            <a:avLst/>
          </a:prstGeom>
        </p:spPr>
      </p:pic>
      <p:pic>
        <p:nvPicPr>
          <p:cNvPr id="5" name="Image 2" descr="preencoded.png">
            <a:hlinkClick r:id="rId5" tooltip=""/>
          </p:cNvPr>
          <p:cNvPicPr>
            <a:picLocks noChangeAspect="1"/>
          </p:cNvPicPr>
          <p:nvPr/>
        </p:nvPicPr>
        <p:blipFill>
          <a:blip r:embed="rId4"/>
          <a:stretch>
            <a:fillRect/>
          </a:stretch>
        </p:blipFill>
        <p:spPr>
          <a:xfrm>
            <a:off x="2830354" y="5331619"/>
            <a:ext cx="932498" cy="9625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636508"/>
            <a:ext cx="13042821" cy="1240155"/>
          </a:xfrm>
          <a:prstGeom prst="rect">
            <a:avLst/>
          </a:prstGeom>
          <a:noFill/>
          <a:ln/>
        </p:spPr>
        <p:txBody>
          <a:bodyPr wrap="square" lIns="0" tIns="0" rIns="0" bIns="0" rtlCol="0" anchor="t"/>
          <a:lstStyle/>
          <a:p>
            <a:pPr algn="ctr" indent="0" marL="0">
              <a:lnSpc>
                <a:spcPts val="4850"/>
              </a:lnSpc>
              <a:buNone/>
            </a:pPr>
            <a:r>
              <a:rPr lang="en-US" sz="3900" b="1" dirty="0">
                <a:solidFill>
                  <a:srgbClr val="F0F4F1"/>
                </a:solidFill>
                <a:latin typeface="Syne Extra Bold" pitchFamily="34" charset="0"/>
                <a:ea typeface="Syne Extra Bold" pitchFamily="34" charset="-122"/>
                <a:cs typeface="Syne Extra Bold" pitchFamily="34" charset="-120"/>
              </a:rPr>
              <a:t>Unpacking Machine Learning: An Introduction &amp; Agenda</a:t>
            </a:r>
            <a:endParaRPr lang="en-US" sz="3900" dirty="0"/>
          </a:p>
        </p:txBody>
      </p:sp>
      <p:sp>
        <p:nvSpPr>
          <p:cNvPr id="3" name="Text 1"/>
          <p:cNvSpPr/>
          <p:nvPr/>
        </p:nvSpPr>
        <p:spPr>
          <a:xfrm>
            <a:off x="793790" y="2273498"/>
            <a:ext cx="13042821" cy="635079"/>
          </a:xfrm>
          <a:prstGeom prst="rect">
            <a:avLst/>
          </a:prstGeom>
          <a:noFill/>
          <a:ln/>
        </p:spPr>
        <p:txBody>
          <a:bodyPr wrap="square" lIns="0" tIns="0" rIns="0" bIns="0" rtlCol="0" anchor="t"/>
          <a:lstStyle/>
          <a:p>
            <a:pPr algn="ctr" indent="0" marL="0">
              <a:lnSpc>
                <a:spcPts val="2500"/>
              </a:lnSpc>
              <a:buNone/>
            </a:pPr>
            <a:r>
              <a:rPr lang="en-US" sz="1550" dirty="0">
                <a:solidFill>
                  <a:srgbClr val="D7E5D8"/>
                </a:solidFill>
                <a:latin typeface="Syne" pitchFamily="34" charset="0"/>
                <a:ea typeface="Syne" pitchFamily="34" charset="-122"/>
                <a:cs typeface="Syne" pitchFamily="34" charset="-120"/>
              </a:rPr>
              <a:t>Welcome to our exploration of Machine Learning. This agenda outlines our journey to understanding this transformative field. We'll start with the fundamentals and progressively build our knowledge, covering the essential aspects of ML.</a:t>
            </a:r>
            <a:endParaRPr lang="en-US" sz="1550" dirty="0"/>
          </a:p>
        </p:txBody>
      </p:sp>
      <p:sp>
        <p:nvSpPr>
          <p:cNvPr id="4" name="Text 2"/>
          <p:cNvSpPr/>
          <p:nvPr/>
        </p:nvSpPr>
        <p:spPr>
          <a:xfrm>
            <a:off x="793790" y="3131820"/>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Light" pitchFamily="34" charset="0"/>
                <a:ea typeface="Syne Light" pitchFamily="34" charset="-122"/>
                <a:cs typeface="Syne Light" pitchFamily="34" charset="-120"/>
              </a:rPr>
              <a:t>01</a:t>
            </a:r>
            <a:endParaRPr lang="en-US" sz="1550" dirty="0"/>
          </a:p>
        </p:txBody>
      </p:sp>
      <p:sp>
        <p:nvSpPr>
          <p:cNvPr id="5" name="Shape 3"/>
          <p:cNvSpPr/>
          <p:nvPr/>
        </p:nvSpPr>
        <p:spPr>
          <a:xfrm>
            <a:off x="793790" y="3446145"/>
            <a:ext cx="6422231" cy="22860"/>
          </a:xfrm>
          <a:prstGeom prst="rect">
            <a:avLst/>
          </a:prstGeom>
          <a:solidFill>
            <a:srgbClr val="A9F00F"/>
          </a:solidFill>
          <a:ln/>
        </p:spPr>
      </p:sp>
      <p:sp>
        <p:nvSpPr>
          <p:cNvPr id="6" name="Text 4"/>
          <p:cNvSpPr/>
          <p:nvPr/>
        </p:nvSpPr>
        <p:spPr>
          <a:xfrm>
            <a:off x="793790" y="3591044"/>
            <a:ext cx="5246846" cy="310158"/>
          </a:xfrm>
          <a:prstGeom prst="rect">
            <a:avLst/>
          </a:prstGeom>
          <a:noFill/>
          <a:ln/>
        </p:spPr>
        <p:txBody>
          <a:bodyPr wrap="none" lIns="0" tIns="0" rIns="0" bIns="0" rtlCol="0" anchor="t"/>
          <a:lstStyle/>
          <a:p>
            <a:pPr algn="l" indent="0" marL="0">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Defining Machine Learning</a:t>
            </a:r>
            <a:endParaRPr lang="en-US" sz="1950" dirty="0"/>
          </a:p>
        </p:txBody>
      </p:sp>
      <p:sp>
        <p:nvSpPr>
          <p:cNvPr id="7" name="Text 5"/>
          <p:cNvSpPr/>
          <p:nvPr/>
        </p:nvSpPr>
        <p:spPr>
          <a:xfrm>
            <a:off x="793790" y="4020264"/>
            <a:ext cx="6422231" cy="317540"/>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pitchFamily="34" charset="0"/>
                <a:ea typeface="Syne" pitchFamily="34" charset="-122"/>
                <a:cs typeface="Syne" pitchFamily="34" charset="-120"/>
              </a:rPr>
              <a:t>Understanding what ML truly is.</a:t>
            </a:r>
            <a:endParaRPr lang="en-US" sz="1550" dirty="0"/>
          </a:p>
        </p:txBody>
      </p:sp>
      <p:sp>
        <p:nvSpPr>
          <p:cNvPr id="8" name="Text 6"/>
          <p:cNvSpPr/>
          <p:nvPr/>
        </p:nvSpPr>
        <p:spPr>
          <a:xfrm>
            <a:off x="7414379" y="3131820"/>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Light" pitchFamily="34" charset="0"/>
                <a:ea typeface="Syne Light" pitchFamily="34" charset="-122"/>
                <a:cs typeface="Syne Light" pitchFamily="34" charset="-120"/>
              </a:rPr>
              <a:t>02</a:t>
            </a:r>
            <a:endParaRPr lang="en-US" sz="1550" dirty="0"/>
          </a:p>
        </p:txBody>
      </p:sp>
      <p:sp>
        <p:nvSpPr>
          <p:cNvPr id="9" name="Shape 7"/>
          <p:cNvSpPr/>
          <p:nvPr/>
        </p:nvSpPr>
        <p:spPr>
          <a:xfrm>
            <a:off x="7414379" y="3446145"/>
            <a:ext cx="6422231" cy="22860"/>
          </a:xfrm>
          <a:prstGeom prst="rect">
            <a:avLst/>
          </a:prstGeom>
          <a:solidFill>
            <a:srgbClr val="A9F00F"/>
          </a:solidFill>
          <a:ln/>
        </p:spPr>
      </p:sp>
      <p:sp>
        <p:nvSpPr>
          <p:cNvPr id="10" name="Text 8"/>
          <p:cNvSpPr/>
          <p:nvPr/>
        </p:nvSpPr>
        <p:spPr>
          <a:xfrm>
            <a:off x="7414379" y="3591044"/>
            <a:ext cx="5312807" cy="310158"/>
          </a:xfrm>
          <a:prstGeom prst="rect">
            <a:avLst/>
          </a:prstGeom>
          <a:noFill/>
          <a:ln/>
        </p:spPr>
        <p:txBody>
          <a:bodyPr wrap="none" lIns="0" tIns="0" rIns="0" bIns="0" rtlCol="0" anchor="t"/>
          <a:lstStyle/>
          <a:p>
            <a:pPr algn="l" indent="0" marL="0">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Types of Machine Learning</a:t>
            </a:r>
            <a:endParaRPr lang="en-US" sz="1950" dirty="0"/>
          </a:p>
        </p:txBody>
      </p:sp>
      <p:sp>
        <p:nvSpPr>
          <p:cNvPr id="11" name="Text 9"/>
          <p:cNvSpPr/>
          <p:nvPr/>
        </p:nvSpPr>
        <p:spPr>
          <a:xfrm>
            <a:off x="7414379" y="4020264"/>
            <a:ext cx="6422231" cy="317540"/>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pitchFamily="34" charset="0"/>
                <a:ea typeface="Syne" pitchFamily="34" charset="-122"/>
                <a:cs typeface="Syne" pitchFamily="34" charset="-120"/>
              </a:rPr>
              <a:t>Supervised, Unsupervised, and Reinforcement Learning.</a:t>
            </a:r>
            <a:endParaRPr lang="en-US" sz="1550" dirty="0"/>
          </a:p>
        </p:txBody>
      </p:sp>
      <p:sp>
        <p:nvSpPr>
          <p:cNvPr id="12" name="Text 10"/>
          <p:cNvSpPr/>
          <p:nvPr/>
        </p:nvSpPr>
        <p:spPr>
          <a:xfrm>
            <a:off x="793790" y="4684990"/>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Light" pitchFamily="34" charset="0"/>
                <a:ea typeface="Syne Light" pitchFamily="34" charset="-122"/>
                <a:cs typeface="Syne Light" pitchFamily="34" charset="-120"/>
              </a:rPr>
              <a:t>03</a:t>
            </a:r>
            <a:endParaRPr lang="en-US" sz="1550" dirty="0"/>
          </a:p>
        </p:txBody>
      </p:sp>
      <p:sp>
        <p:nvSpPr>
          <p:cNvPr id="13" name="Shape 11"/>
          <p:cNvSpPr/>
          <p:nvPr/>
        </p:nvSpPr>
        <p:spPr>
          <a:xfrm>
            <a:off x="793790" y="4999315"/>
            <a:ext cx="6422231" cy="22860"/>
          </a:xfrm>
          <a:prstGeom prst="rect">
            <a:avLst/>
          </a:prstGeom>
          <a:solidFill>
            <a:srgbClr val="A9F00F"/>
          </a:solidFill>
          <a:ln/>
        </p:spPr>
      </p:sp>
      <p:sp>
        <p:nvSpPr>
          <p:cNvPr id="14" name="Text 12"/>
          <p:cNvSpPr/>
          <p:nvPr/>
        </p:nvSpPr>
        <p:spPr>
          <a:xfrm>
            <a:off x="793790" y="5144214"/>
            <a:ext cx="2937153" cy="310158"/>
          </a:xfrm>
          <a:prstGeom prst="rect">
            <a:avLst/>
          </a:prstGeom>
          <a:noFill/>
          <a:ln/>
        </p:spPr>
        <p:txBody>
          <a:bodyPr wrap="none" lIns="0" tIns="0" rIns="0" bIns="0" rtlCol="0" anchor="t"/>
          <a:lstStyle/>
          <a:p>
            <a:pPr algn="l" indent="0" marL="0">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Key Algorithms</a:t>
            </a:r>
            <a:endParaRPr lang="en-US" sz="1950" dirty="0"/>
          </a:p>
        </p:txBody>
      </p:sp>
      <p:sp>
        <p:nvSpPr>
          <p:cNvPr id="15" name="Text 13"/>
          <p:cNvSpPr/>
          <p:nvPr/>
        </p:nvSpPr>
        <p:spPr>
          <a:xfrm>
            <a:off x="793790" y="5573435"/>
            <a:ext cx="6422231" cy="317540"/>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pitchFamily="34" charset="0"/>
                <a:ea typeface="Syne" pitchFamily="34" charset="-122"/>
                <a:cs typeface="Syne" pitchFamily="34" charset="-120"/>
              </a:rPr>
              <a:t>Exploring the tools behind the intelligence.</a:t>
            </a:r>
            <a:endParaRPr lang="en-US" sz="1550" dirty="0"/>
          </a:p>
        </p:txBody>
      </p:sp>
      <p:sp>
        <p:nvSpPr>
          <p:cNvPr id="16" name="Text 14"/>
          <p:cNvSpPr/>
          <p:nvPr/>
        </p:nvSpPr>
        <p:spPr>
          <a:xfrm>
            <a:off x="7414379" y="4684990"/>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Light" pitchFamily="34" charset="0"/>
                <a:ea typeface="Syne Light" pitchFamily="34" charset="-122"/>
                <a:cs typeface="Syne Light" pitchFamily="34" charset="-120"/>
              </a:rPr>
              <a:t>04</a:t>
            </a:r>
            <a:endParaRPr lang="en-US" sz="1550" dirty="0"/>
          </a:p>
        </p:txBody>
      </p:sp>
      <p:sp>
        <p:nvSpPr>
          <p:cNvPr id="17" name="Shape 15"/>
          <p:cNvSpPr/>
          <p:nvPr/>
        </p:nvSpPr>
        <p:spPr>
          <a:xfrm>
            <a:off x="7414379" y="4999315"/>
            <a:ext cx="6422231" cy="22860"/>
          </a:xfrm>
          <a:prstGeom prst="rect">
            <a:avLst/>
          </a:prstGeom>
          <a:solidFill>
            <a:srgbClr val="A9F00F"/>
          </a:solidFill>
          <a:ln/>
        </p:spPr>
      </p:sp>
      <p:sp>
        <p:nvSpPr>
          <p:cNvPr id="18" name="Text 16"/>
          <p:cNvSpPr/>
          <p:nvPr/>
        </p:nvSpPr>
        <p:spPr>
          <a:xfrm>
            <a:off x="7414379" y="5144214"/>
            <a:ext cx="3957518" cy="310158"/>
          </a:xfrm>
          <a:prstGeom prst="rect">
            <a:avLst/>
          </a:prstGeom>
          <a:noFill/>
          <a:ln/>
        </p:spPr>
        <p:txBody>
          <a:bodyPr wrap="none" lIns="0" tIns="0" rIns="0" bIns="0" rtlCol="0" anchor="t"/>
          <a:lstStyle/>
          <a:p>
            <a:pPr algn="l" indent="0" marL="0">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Essential ML Jargon</a:t>
            </a:r>
            <a:endParaRPr lang="en-US" sz="1950" dirty="0"/>
          </a:p>
        </p:txBody>
      </p:sp>
      <p:sp>
        <p:nvSpPr>
          <p:cNvPr id="19" name="Text 17"/>
          <p:cNvSpPr/>
          <p:nvPr/>
        </p:nvSpPr>
        <p:spPr>
          <a:xfrm>
            <a:off x="7414379" y="5573435"/>
            <a:ext cx="6422231" cy="317540"/>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pitchFamily="34" charset="0"/>
                <a:ea typeface="Syne" pitchFamily="34" charset="-122"/>
                <a:cs typeface="Syne" pitchFamily="34" charset="-120"/>
              </a:rPr>
              <a:t>Demystifying common terms.</a:t>
            </a:r>
            <a:endParaRPr lang="en-US" sz="1550" dirty="0"/>
          </a:p>
        </p:txBody>
      </p:sp>
      <p:sp>
        <p:nvSpPr>
          <p:cNvPr id="20" name="Text 18"/>
          <p:cNvSpPr/>
          <p:nvPr/>
        </p:nvSpPr>
        <p:spPr>
          <a:xfrm>
            <a:off x="793790" y="6238161"/>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Light" pitchFamily="34" charset="0"/>
                <a:ea typeface="Syne Light" pitchFamily="34" charset="-122"/>
                <a:cs typeface="Syne Light" pitchFamily="34" charset="-120"/>
              </a:rPr>
              <a:t>05</a:t>
            </a:r>
            <a:endParaRPr lang="en-US" sz="1550" dirty="0"/>
          </a:p>
        </p:txBody>
      </p:sp>
      <p:sp>
        <p:nvSpPr>
          <p:cNvPr id="21" name="Shape 19"/>
          <p:cNvSpPr/>
          <p:nvPr/>
        </p:nvSpPr>
        <p:spPr>
          <a:xfrm>
            <a:off x="793790" y="6552486"/>
            <a:ext cx="6422231" cy="22860"/>
          </a:xfrm>
          <a:prstGeom prst="rect">
            <a:avLst/>
          </a:prstGeom>
          <a:solidFill>
            <a:srgbClr val="A9F00F"/>
          </a:solidFill>
          <a:ln/>
        </p:spPr>
      </p:sp>
      <p:sp>
        <p:nvSpPr>
          <p:cNvPr id="22" name="Text 20"/>
          <p:cNvSpPr/>
          <p:nvPr/>
        </p:nvSpPr>
        <p:spPr>
          <a:xfrm>
            <a:off x="793790" y="6697385"/>
            <a:ext cx="4762500" cy="310158"/>
          </a:xfrm>
          <a:prstGeom prst="rect">
            <a:avLst/>
          </a:prstGeom>
          <a:noFill/>
          <a:ln/>
        </p:spPr>
        <p:txBody>
          <a:bodyPr wrap="none" lIns="0" tIns="0" rIns="0" bIns="0" rtlCol="0" anchor="t"/>
          <a:lstStyle/>
          <a:p>
            <a:pPr algn="l" indent="0" marL="0">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Real-World Applications</a:t>
            </a:r>
            <a:endParaRPr lang="en-US" sz="1950" dirty="0"/>
          </a:p>
        </p:txBody>
      </p:sp>
      <p:sp>
        <p:nvSpPr>
          <p:cNvPr id="23" name="Text 21"/>
          <p:cNvSpPr/>
          <p:nvPr/>
        </p:nvSpPr>
        <p:spPr>
          <a:xfrm>
            <a:off x="793790" y="7126605"/>
            <a:ext cx="6422231" cy="317540"/>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pitchFamily="34" charset="0"/>
                <a:ea typeface="Syne" pitchFamily="34" charset="-122"/>
                <a:cs typeface="Syne" pitchFamily="34" charset="-120"/>
              </a:rPr>
              <a:t>Seeing ML in action across industries.</a:t>
            </a:r>
            <a:endParaRPr lang="en-US" sz="1550" dirty="0"/>
          </a:p>
        </p:txBody>
      </p:sp>
      <p:sp>
        <p:nvSpPr>
          <p:cNvPr id="24" name="Text 22"/>
          <p:cNvSpPr/>
          <p:nvPr/>
        </p:nvSpPr>
        <p:spPr>
          <a:xfrm>
            <a:off x="7414379" y="6238161"/>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Light" pitchFamily="34" charset="0"/>
                <a:ea typeface="Syne Light" pitchFamily="34" charset="-122"/>
                <a:cs typeface="Syne Light" pitchFamily="34" charset="-120"/>
              </a:rPr>
              <a:t>06</a:t>
            </a:r>
            <a:endParaRPr lang="en-US" sz="1550" dirty="0"/>
          </a:p>
        </p:txBody>
      </p:sp>
      <p:sp>
        <p:nvSpPr>
          <p:cNvPr id="25" name="Shape 23"/>
          <p:cNvSpPr/>
          <p:nvPr/>
        </p:nvSpPr>
        <p:spPr>
          <a:xfrm>
            <a:off x="7414379" y="6552486"/>
            <a:ext cx="6422231" cy="22860"/>
          </a:xfrm>
          <a:prstGeom prst="rect">
            <a:avLst/>
          </a:prstGeom>
          <a:solidFill>
            <a:srgbClr val="A9F00F"/>
          </a:solidFill>
          <a:ln/>
        </p:spPr>
      </p:sp>
      <p:sp>
        <p:nvSpPr>
          <p:cNvPr id="26" name="Text 24"/>
          <p:cNvSpPr/>
          <p:nvPr/>
        </p:nvSpPr>
        <p:spPr>
          <a:xfrm>
            <a:off x="7414379" y="6697385"/>
            <a:ext cx="3109555" cy="310158"/>
          </a:xfrm>
          <a:prstGeom prst="rect">
            <a:avLst/>
          </a:prstGeom>
          <a:noFill/>
          <a:ln/>
        </p:spPr>
        <p:txBody>
          <a:bodyPr wrap="none" lIns="0" tIns="0" rIns="0" bIns="0" rtlCol="0" anchor="t"/>
          <a:lstStyle/>
          <a:p>
            <a:pPr algn="l" indent="0" marL="0">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Key Takeaways</a:t>
            </a:r>
            <a:endParaRPr lang="en-US" sz="1950" dirty="0"/>
          </a:p>
        </p:txBody>
      </p:sp>
      <p:sp>
        <p:nvSpPr>
          <p:cNvPr id="27" name="Text 25"/>
          <p:cNvSpPr/>
          <p:nvPr/>
        </p:nvSpPr>
        <p:spPr>
          <a:xfrm>
            <a:off x="7414379" y="7126605"/>
            <a:ext cx="6422231" cy="317540"/>
          </a:xfrm>
          <a:prstGeom prst="rect">
            <a:avLst/>
          </a:prstGeom>
          <a:noFill/>
          <a:ln/>
        </p:spPr>
        <p:txBody>
          <a:bodyPr wrap="none" lIns="0" tIns="0" rIns="0" bIns="0" rtlCol="0" anchor="t"/>
          <a:lstStyle/>
          <a:p>
            <a:pPr algn="l" indent="0" marL="0">
              <a:lnSpc>
                <a:spcPts val="2500"/>
              </a:lnSpc>
              <a:buNone/>
            </a:pPr>
            <a:r>
              <a:rPr lang="en-US" sz="1550" dirty="0">
                <a:solidFill>
                  <a:srgbClr val="D7E5D8"/>
                </a:solidFill>
                <a:latin typeface="Syne" pitchFamily="34" charset="0"/>
                <a:ea typeface="Syne" pitchFamily="34" charset="-122"/>
                <a:cs typeface="Syne" pitchFamily="34" charset="-120"/>
              </a:rPr>
              <a:t>Summarizing our learning journey.</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981"/>
          </a:xfrm>
          <a:prstGeom prst="rect">
            <a:avLst/>
          </a:prstGeom>
        </p:spPr>
      </p:pic>
      <p:sp>
        <p:nvSpPr>
          <p:cNvPr id="3" name="Text 0"/>
          <p:cNvSpPr/>
          <p:nvPr/>
        </p:nvSpPr>
        <p:spPr>
          <a:xfrm>
            <a:off x="6188988" y="482918"/>
            <a:ext cx="7738824" cy="1646634"/>
          </a:xfrm>
          <a:prstGeom prst="rect">
            <a:avLst/>
          </a:prstGeom>
          <a:noFill/>
          <a:ln/>
        </p:spPr>
        <p:txBody>
          <a:bodyPr wrap="square" lIns="0" tIns="0" rIns="0" bIns="0" rtlCol="0" anchor="t"/>
          <a:lstStyle/>
          <a:p>
            <a:pPr algn="l" indent="0" marL="0">
              <a:lnSpc>
                <a:spcPts val="4300"/>
              </a:lnSpc>
              <a:buNone/>
            </a:pPr>
            <a:r>
              <a:rPr lang="en-US" sz="3450" b="1" dirty="0">
                <a:solidFill>
                  <a:srgbClr val="F0F4F1"/>
                </a:solidFill>
                <a:latin typeface="Syne Extra Bold" pitchFamily="34" charset="0"/>
                <a:ea typeface="Syne Extra Bold" pitchFamily="34" charset="-122"/>
                <a:cs typeface="Syne Extra Bold" pitchFamily="34" charset="-120"/>
              </a:rPr>
              <a:t>What is Machine Learning? The Core Definition</a:t>
            </a:r>
            <a:endParaRPr lang="en-US" sz="3450" dirty="0"/>
          </a:p>
        </p:txBody>
      </p:sp>
      <p:sp>
        <p:nvSpPr>
          <p:cNvPr id="4" name="Text 1"/>
          <p:cNvSpPr/>
          <p:nvPr/>
        </p:nvSpPr>
        <p:spPr>
          <a:xfrm>
            <a:off x="6188988" y="2392918"/>
            <a:ext cx="7738824" cy="2107406"/>
          </a:xfrm>
          <a:prstGeom prst="rect">
            <a:avLst/>
          </a:prstGeom>
          <a:noFill/>
          <a:ln/>
        </p:spPr>
        <p:txBody>
          <a:bodyPr wrap="square" lIns="0" tIns="0" rIns="0" bIns="0" rtlCol="0" anchor="t"/>
          <a:lstStyle/>
          <a:p>
            <a:pPr algn="l" indent="0" marL="0">
              <a:lnSpc>
                <a:spcPts val="2750"/>
              </a:lnSpc>
              <a:buNone/>
            </a:pPr>
            <a:r>
              <a:rPr lang="en-US" sz="1700" dirty="0">
                <a:solidFill>
                  <a:srgbClr val="D7E5D8"/>
                </a:solidFill>
                <a:latin typeface="Syne" pitchFamily="34" charset="0"/>
                <a:ea typeface="Syne" pitchFamily="34" charset="-122"/>
                <a:cs typeface="Syne" pitchFamily="34" charset="-120"/>
              </a:rPr>
              <a:t>Machine Learning (ML) is a subset of Artificial Intelligence (AI) that empowers systems to learn from data, identify patterns, and make decisions with minimal human intervention. Unlike traditional programming, where rules are explicitly coded, ML algorithms are designed to adapt and improve their performance over time as they are exposed to more data. This adaptive capability is what makes ML so powerful in handling complex, real-world problems.</a:t>
            </a:r>
            <a:endParaRPr lang="en-US" sz="1700" dirty="0"/>
          </a:p>
        </p:txBody>
      </p:sp>
      <p:sp>
        <p:nvSpPr>
          <p:cNvPr id="5" name="Text 2"/>
          <p:cNvSpPr/>
          <p:nvPr/>
        </p:nvSpPr>
        <p:spPr>
          <a:xfrm>
            <a:off x="6452354" y="4895374"/>
            <a:ext cx="7475458" cy="1053703"/>
          </a:xfrm>
          <a:prstGeom prst="rect">
            <a:avLst/>
          </a:prstGeom>
          <a:noFill/>
          <a:ln/>
        </p:spPr>
        <p:txBody>
          <a:bodyPr wrap="square" lIns="0" tIns="0" rIns="0" bIns="0" rtlCol="0" anchor="t"/>
          <a:lstStyle/>
          <a:p>
            <a:pPr algn="l" indent="0" marL="0">
              <a:lnSpc>
                <a:spcPts val="2750"/>
              </a:lnSpc>
              <a:buNone/>
            </a:pPr>
            <a:r>
              <a:rPr lang="en-US" sz="1700" dirty="0">
                <a:solidFill>
                  <a:srgbClr val="D7E5D8"/>
                </a:solidFill>
                <a:latin typeface="Syne" pitchFamily="34" charset="0"/>
                <a:ea typeface="Syne" pitchFamily="34" charset="-122"/>
                <a:cs typeface="Syne" pitchFamily="34" charset="-120"/>
              </a:rPr>
              <a:t>"Machine learning is the science of getting computers to act without being explicitly programmed." </a:t>
            </a:r>
            <a:pPr algn="l" indent="0" marL="0">
              <a:lnSpc>
                <a:spcPts val="2750"/>
              </a:lnSpc>
              <a:buNone/>
            </a:pPr>
            <a:r>
              <a:rPr lang="en-US" sz="1700" dirty="0">
                <a:solidFill>
                  <a:srgbClr val="D7E5D8"/>
                </a:solidFill>
                <a:latin typeface="Syne" pitchFamily="34" charset="0"/>
                <a:ea typeface="Syne" pitchFamily="34" charset="-122"/>
                <a:cs typeface="Syne" pitchFamily="34" charset="-120"/>
              </a:rPr>
              <a:t>— </a:t>
            </a:r>
            <a:pPr algn="l" indent="0" marL="0">
              <a:lnSpc>
                <a:spcPts val="2750"/>
              </a:lnSpc>
              <a:buNone/>
            </a:pPr>
            <a:r>
              <a:rPr lang="en-US" sz="1700" b="1" dirty="0">
                <a:solidFill>
                  <a:srgbClr val="D7E5D8"/>
                </a:solidFill>
                <a:latin typeface="Syne" pitchFamily="34" charset="0"/>
                <a:ea typeface="Syne" pitchFamily="34" charset="-122"/>
                <a:cs typeface="Syne" pitchFamily="34" charset="-120"/>
              </a:rPr>
              <a:t>Arthur Samuel, IBM, 1959</a:t>
            </a:r>
            <a:endParaRPr lang="en-US" sz="1700" dirty="0"/>
          </a:p>
        </p:txBody>
      </p:sp>
      <p:sp>
        <p:nvSpPr>
          <p:cNvPr id="6" name="Shape 3"/>
          <p:cNvSpPr/>
          <p:nvPr/>
        </p:nvSpPr>
        <p:spPr>
          <a:xfrm>
            <a:off x="6188988" y="4697849"/>
            <a:ext cx="22860" cy="1448753"/>
          </a:xfrm>
          <a:prstGeom prst="rect">
            <a:avLst/>
          </a:prstGeom>
          <a:solidFill>
            <a:srgbClr val="A9F00F"/>
          </a:solidFill>
          <a:ln/>
        </p:spPr>
      </p:sp>
      <p:sp>
        <p:nvSpPr>
          <p:cNvPr id="7" name="Text 4"/>
          <p:cNvSpPr/>
          <p:nvPr/>
        </p:nvSpPr>
        <p:spPr>
          <a:xfrm>
            <a:off x="6188988" y="6344126"/>
            <a:ext cx="7738824" cy="1404938"/>
          </a:xfrm>
          <a:prstGeom prst="rect">
            <a:avLst/>
          </a:prstGeom>
          <a:noFill/>
          <a:ln/>
        </p:spPr>
        <p:txBody>
          <a:bodyPr wrap="square" lIns="0" tIns="0" rIns="0" bIns="0" rtlCol="0" anchor="t"/>
          <a:lstStyle/>
          <a:p>
            <a:pPr algn="l" indent="0" marL="0">
              <a:lnSpc>
                <a:spcPts val="2750"/>
              </a:lnSpc>
              <a:buNone/>
            </a:pPr>
            <a:r>
              <a:rPr lang="en-US" sz="1700" dirty="0">
                <a:solidFill>
                  <a:srgbClr val="D7E5D8"/>
                </a:solidFill>
                <a:latin typeface="Syne" pitchFamily="34" charset="0"/>
                <a:ea typeface="Syne" pitchFamily="34" charset="-122"/>
                <a:cs typeface="Syne" pitchFamily="34" charset="-120"/>
              </a:rPr>
              <a:t>At its heart, ML is about enabling computers to learn from experience, much like humans do. This learning process involves training models on vast datasets, allowing them to uncover hidden relationships and predict outcomes with increasing accuracy.</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70679" y="462677"/>
            <a:ext cx="13289042" cy="1047988"/>
          </a:xfrm>
          <a:prstGeom prst="rect">
            <a:avLst/>
          </a:prstGeom>
          <a:noFill/>
          <a:ln/>
        </p:spPr>
        <p:txBody>
          <a:bodyPr wrap="square" lIns="0" tIns="0" rIns="0" bIns="0" rtlCol="0" anchor="t"/>
          <a:lstStyle/>
          <a:p>
            <a:pPr algn="l" indent="0" marL="0">
              <a:lnSpc>
                <a:spcPts val="4100"/>
              </a:lnSpc>
              <a:buNone/>
            </a:pPr>
            <a:r>
              <a:rPr lang="en-US" sz="3300" b="1" dirty="0">
                <a:solidFill>
                  <a:srgbClr val="F0F4F1"/>
                </a:solidFill>
                <a:latin typeface="Syne Extra Bold" pitchFamily="34" charset="0"/>
                <a:ea typeface="Syne Extra Bold" pitchFamily="34" charset="-122"/>
                <a:cs typeface="Syne Extra Bold" pitchFamily="34" charset="-120"/>
              </a:rPr>
              <a:t>Types of ML: Supervised Learning Explained</a:t>
            </a:r>
            <a:endParaRPr lang="en-US" sz="3300" dirty="0"/>
          </a:p>
        </p:txBody>
      </p:sp>
      <p:sp>
        <p:nvSpPr>
          <p:cNvPr id="3" name="Text 1"/>
          <p:cNvSpPr/>
          <p:nvPr/>
        </p:nvSpPr>
        <p:spPr>
          <a:xfrm>
            <a:off x="670679" y="1912977"/>
            <a:ext cx="6439972" cy="2011680"/>
          </a:xfrm>
          <a:prstGeom prst="rect">
            <a:avLst/>
          </a:prstGeom>
          <a:noFill/>
          <a:ln/>
        </p:spPr>
        <p:txBody>
          <a:bodyPr wrap="square" lIns="0" tIns="0" rIns="0" bIns="0" rtlCol="0" anchor="t"/>
          <a:lstStyle/>
          <a:p>
            <a:pPr algn="l" indent="0" marL="0">
              <a:lnSpc>
                <a:spcPts val="2600"/>
              </a:lnSpc>
              <a:buNone/>
            </a:pPr>
            <a:r>
              <a:rPr lang="en-US" sz="1650" b="1" dirty="0">
                <a:solidFill>
                  <a:srgbClr val="D7E5D8"/>
                </a:solidFill>
                <a:latin typeface="Syne" pitchFamily="34" charset="0"/>
                <a:ea typeface="Syne" pitchFamily="34" charset="-122"/>
                <a:cs typeface="Syne" pitchFamily="34" charset="-120"/>
              </a:rPr>
              <a:t>Supervised Learning</a:t>
            </a:r>
            <a:pPr algn="l" indent="0" marL="0">
              <a:lnSpc>
                <a:spcPts val="2600"/>
              </a:lnSpc>
              <a:buNone/>
            </a:pPr>
            <a:r>
              <a:rPr lang="en-US" sz="1650" dirty="0">
                <a:solidFill>
                  <a:srgbClr val="D7E5D8"/>
                </a:solidFill>
                <a:latin typeface="Syne" pitchFamily="34" charset="0"/>
                <a:ea typeface="Syne" pitchFamily="34" charset="-122"/>
                <a:cs typeface="Syne" pitchFamily="34" charset="-120"/>
              </a:rPr>
              <a:t> is the most common type of Machine Learning, where the algorithm learns from a </a:t>
            </a:r>
            <a:pPr algn="l" indent="0" marL="0">
              <a:lnSpc>
                <a:spcPts val="2600"/>
              </a:lnSpc>
              <a:buNone/>
            </a:pPr>
            <a:r>
              <a:rPr lang="en-US" sz="1650" b="1" dirty="0">
                <a:solidFill>
                  <a:srgbClr val="D7E5D8"/>
                </a:solidFill>
                <a:latin typeface="Syne" pitchFamily="34" charset="0"/>
                <a:ea typeface="Syne" pitchFamily="34" charset="-122"/>
                <a:cs typeface="Syne" pitchFamily="34" charset="-120"/>
              </a:rPr>
              <a:t>labeled dataset</a:t>
            </a:r>
            <a:pPr algn="l" indent="0" marL="0">
              <a:lnSpc>
                <a:spcPts val="2600"/>
              </a:lnSpc>
              <a:buNone/>
            </a:pPr>
            <a:r>
              <a:rPr lang="en-US" sz="1650" dirty="0">
                <a:solidFill>
                  <a:srgbClr val="D7E5D8"/>
                </a:solidFill>
                <a:latin typeface="Syne" pitchFamily="34" charset="0"/>
                <a:ea typeface="Syne" pitchFamily="34" charset="-122"/>
                <a:cs typeface="Syne" pitchFamily="34" charset="-120"/>
              </a:rPr>
              <a:t>. This means each data point comes with an associated "correct answer" or output. The model then learns to map input data to its corresponding output, similar to how a student learns from examples with a teacher's guidance.</a:t>
            </a:r>
            <a:endParaRPr lang="en-US" sz="1650" dirty="0"/>
          </a:p>
        </p:txBody>
      </p:sp>
      <p:sp>
        <p:nvSpPr>
          <p:cNvPr id="4" name="Text 2"/>
          <p:cNvSpPr/>
          <p:nvPr/>
        </p:nvSpPr>
        <p:spPr>
          <a:xfrm>
            <a:off x="670679" y="4092297"/>
            <a:ext cx="3329583" cy="261937"/>
          </a:xfrm>
          <a:prstGeom prst="rect">
            <a:avLst/>
          </a:prstGeom>
          <a:noFill/>
          <a:ln/>
        </p:spPr>
        <p:txBody>
          <a:bodyPr wrap="none" lIns="0" tIns="0" rIns="0" bIns="0" rtlCol="0" anchor="t"/>
          <a:lstStyle/>
          <a:p>
            <a:pPr algn="l" indent="0" marL="0">
              <a:lnSpc>
                <a:spcPts val="2050"/>
              </a:lnSpc>
              <a:buNone/>
            </a:pPr>
            <a:r>
              <a:rPr lang="en-US" sz="1650" b="1" dirty="0">
                <a:solidFill>
                  <a:srgbClr val="F0F4F1"/>
                </a:solidFill>
                <a:latin typeface="Syne Extra Bold" pitchFamily="34" charset="0"/>
                <a:ea typeface="Syne Extra Bold" pitchFamily="34" charset="-122"/>
                <a:cs typeface="Syne Extra Bold" pitchFamily="34" charset="-120"/>
              </a:rPr>
              <a:t>Key Characteristics:</a:t>
            </a:r>
            <a:endParaRPr lang="en-US" sz="1650" dirty="0"/>
          </a:p>
        </p:txBody>
      </p:sp>
      <p:sp>
        <p:nvSpPr>
          <p:cNvPr id="5" name="Text 3"/>
          <p:cNvSpPr/>
          <p:nvPr/>
        </p:nvSpPr>
        <p:spPr>
          <a:xfrm>
            <a:off x="670679" y="4521875"/>
            <a:ext cx="6439972" cy="268129"/>
          </a:xfrm>
          <a:prstGeom prst="rect">
            <a:avLst/>
          </a:prstGeom>
          <a:noFill/>
          <a:ln/>
        </p:spPr>
        <p:txBody>
          <a:bodyPr wrap="none" lIns="0" tIns="0" rIns="0" bIns="0" rtlCol="0" anchor="t"/>
          <a:lstStyle/>
          <a:p>
            <a:pPr algn="l" marL="342900" indent="-342900">
              <a:lnSpc>
                <a:spcPts val="2100"/>
              </a:lnSpc>
              <a:buSzPct val="100000"/>
              <a:buChar char="•"/>
            </a:pPr>
            <a:r>
              <a:rPr lang="en-US" sz="1300" b="1" dirty="0">
                <a:solidFill>
                  <a:srgbClr val="D7E5D8"/>
                </a:solidFill>
                <a:latin typeface="Syne" pitchFamily="34" charset="0"/>
                <a:ea typeface="Syne" pitchFamily="34" charset="-122"/>
                <a:cs typeface="Syne" pitchFamily="34" charset="-120"/>
              </a:rPr>
              <a:t>Labeled Data:</a:t>
            </a:r>
            <a:pPr algn="l" indent="0" marL="0">
              <a:lnSpc>
                <a:spcPts val="2100"/>
              </a:lnSpc>
              <a:buNone/>
            </a:pPr>
            <a:r>
              <a:rPr lang="en-US" sz="1300" dirty="0">
                <a:solidFill>
                  <a:srgbClr val="D7E5D8"/>
                </a:solidFill>
                <a:latin typeface="Syne" pitchFamily="34" charset="0"/>
                <a:ea typeface="Syne" pitchFamily="34" charset="-122"/>
                <a:cs typeface="Syne" pitchFamily="34" charset="-120"/>
              </a:rPr>
              <a:t> Requires input data with known output labels.</a:t>
            </a:r>
            <a:endParaRPr lang="en-US" sz="1300" dirty="0"/>
          </a:p>
        </p:txBody>
      </p:sp>
      <p:sp>
        <p:nvSpPr>
          <p:cNvPr id="6" name="Text 4"/>
          <p:cNvSpPr/>
          <p:nvPr/>
        </p:nvSpPr>
        <p:spPr>
          <a:xfrm>
            <a:off x="670679" y="4848582"/>
            <a:ext cx="6439972" cy="268129"/>
          </a:xfrm>
          <a:prstGeom prst="rect">
            <a:avLst/>
          </a:prstGeom>
          <a:noFill/>
          <a:ln/>
        </p:spPr>
        <p:txBody>
          <a:bodyPr wrap="none" lIns="0" tIns="0" rIns="0" bIns="0" rtlCol="0" anchor="t"/>
          <a:lstStyle/>
          <a:p>
            <a:pPr algn="l" marL="342900" indent="-342900">
              <a:lnSpc>
                <a:spcPts val="2100"/>
              </a:lnSpc>
              <a:buSzPct val="100000"/>
              <a:buChar char="•"/>
            </a:pPr>
            <a:r>
              <a:rPr lang="en-US" sz="1300" b="1" dirty="0">
                <a:solidFill>
                  <a:srgbClr val="D7E5D8"/>
                </a:solidFill>
                <a:latin typeface="Syne" pitchFamily="34" charset="0"/>
                <a:ea typeface="Syne" pitchFamily="34" charset="-122"/>
                <a:cs typeface="Syne" pitchFamily="34" charset="-120"/>
              </a:rPr>
              <a:t>Goal-Oriented:</a:t>
            </a:r>
            <a:pPr algn="l" indent="0" marL="0">
              <a:lnSpc>
                <a:spcPts val="2100"/>
              </a:lnSpc>
              <a:buNone/>
            </a:pPr>
            <a:r>
              <a:rPr lang="en-US" sz="1300" dirty="0">
                <a:solidFill>
                  <a:srgbClr val="D7E5D8"/>
                </a:solidFill>
                <a:latin typeface="Syne" pitchFamily="34" charset="0"/>
                <a:ea typeface="Syne" pitchFamily="34" charset="-122"/>
                <a:cs typeface="Syne" pitchFamily="34" charset="-120"/>
              </a:rPr>
              <a:t> Aims to predict a specific outcome or categorize data.</a:t>
            </a:r>
            <a:endParaRPr lang="en-US" sz="1300" dirty="0"/>
          </a:p>
        </p:txBody>
      </p:sp>
      <p:sp>
        <p:nvSpPr>
          <p:cNvPr id="7" name="Text 5"/>
          <p:cNvSpPr/>
          <p:nvPr/>
        </p:nvSpPr>
        <p:spPr>
          <a:xfrm>
            <a:off x="670679" y="5175290"/>
            <a:ext cx="6439972" cy="536258"/>
          </a:xfrm>
          <a:prstGeom prst="rect">
            <a:avLst/>
          </a:prstGeom>
          <a:noFill/>
          <a:ln/>
        </p:spPr>
        <p:txBody>
          <a:bodyPr wrap="square" lIns="0" tIns="0" rIns="0" bIns="0" rtlCol="0" anchor="t"/>
          <a:lstStyle/>
          <a:p>
            <a:pPr algn="l" marL="342900" indent="-342900">
              <a:lnSpc>
                <a:spcPts val="2100"/>
              </a:lnSpc>
              <a:buSzPct val="100000"/>
              <a:buChar char="•"/>
            </a:pPr>
            <a:r>
              <a:rPr lang="en-US" sz="1300" b="1" dirty="0">
                <a:solidFill>
                  <a:srgbClr val="D7E5D8"/>
                </a:solidFill>
                <a:latin typeface="Syne" pitchFamily="34" charset="0"/>
                <a:ea typeface="Syne" pitchFamily="34" charset="-122"/>
                <a:cs typeface="Syne" pitchFamily="34" charset="-120"/>
              </a:rPr>
              <a:t>Common Tasks:</a:t>
            </a:r>
            <a:pPr algn="l" indent="0" marL="0">
              <a:lnSpc>
                <a:spcPts val="2100"/>
              </a:lnSpc>
              <a:buNone/>
            </a:pPr>
            <a:r>
              <a:rPr lang="en-US" sz="1300" dirty="0">
                <a:solidFill>
                  <a:srgbClr val="D7E5D8"/>
                </a:solidFill>
                <a:latin typeface="Syne" pitchFamily="34" charset="0"/>
                <a:ea typeface="Syne" pitchFamily="34" charset="-122"/>
                <a:cs typeface="Syne" pitchFamily="34" charset="-120"/>
              </a:rPr>
              <a:t> Classification (predicting categories) and Regression (predicting continuous values).</a:t>
            </a:r>
            <a:endParaRPr lang="en-US" sz="1300" dirty="0"/>
          </a:p>
        </p:txBody>
      </p:sp>
      <p:sp>
        <p:nvSpPr>
          <p:cNvPr id="8" name="Shape 6"/>
          <p:cNvSpPr/>
          <p:nvPr/>
        </p:nvSpPr>
        <p:spPr>
          <a:xfrm>
            <a:off x="670679" y="5900142"/>
            <a:ext cx="6439972" cy="1678186"/>
          </a:xfrm>
          <a:prstGeom prst="roundRect">
            <a:avLst>
              <a:gd name="adj" fmla="val 4196"/>
            </a:avLst>
          </a:prstGeom>
          <a:solidFill>
            <a:srgbClr val="022349"/>
          </a:solidFill>
          <a:ln/>
        </p:spPr>
      </p:sp>
      <p:pic>
        <p:nvPicPr>
          <p:cNvPr id="9" name="Image 0" descr="preencoded.png">    </p:cNvPr>
          <p:cNvPicPr>
            <a:picLocks noChangeAspect="1"/>
          </p:cNvPicPr>
          <p:nvPr/>
        </p:nvPicPr>
        <p:blipFill>
          <a:blip r:embed="rId1"/>
          <a:stretch>
            <a:fillRect/>
          </a:stretch>
        </p:blipFill>
        <p:spPr>
          <a:xfrm>
            <a:off x="838319" y="6116836"/>
            <a:ext cx="261937" cy="209550"/>
          </a:xfrm>
          <a:prstGeom prst="rect">
            <a:avLst/>
          </a:prstGeom>
        </p:spPr>
      </p:pic>
      <p:sp>
        <p:nvSpPr>
          <p:cNvPr id="10" name="Text 7"/>
          <p:cNvSpPr/>
          <p:nvPr/>
        </p:nvSpPr>
        <p:spPr>
          <a:xfrm>
            <a:off x="1267897" y="6109692"/>
            <a:ext cx="4388406" cy="261937"/>
          </a:xfrm>
          <a:prstGeom prst="rect">
            <a:avLst/>
          </a:prstGeom>
          <a:noFill/>
          <a:ln/>
        </p:spPr>
        <p:txBody>
          <a:bodyPr wrap="none" lIns="0" tIns="0" rIns="0" bIns="0" rtlCol="0" anchor="t"/>
          <a:lstStyle/>
          <a:p>
            <a:pPr algn="l" indent="0" marL="0">
              <a:lnSpc>
                <a:spcPts val="2050"/>
              </a:lnSpc>
              <a:buNone/>
            </a:pPr>
            <a:r>
              <a:rPr lang="en-US" sz="1650" b="1" dirty="0">
                <a:solidFill>
                  <a:srgbClr val="FFFFFF"/>
                </a:solidFill>
                <a:latin typeface="Syne Extra Bold" pitchFamily="34" charset="0"/>
                <a:ea typeface="Syne Extra Bold" pitchFamily="34" charset="-122"/>
                <a:cs typeface="Syne Extra Bold" pitchFamily="34" charset="-120"/>
              </a:rPr>
              <a:t>Example: Spam Detection</a:t>
            </a:r>
            <a:endParaRPr lang="en-US" sz="1650" dirty="0"/>
          </a:p>
        </p:txBody>
      </p:sp>
      <p:sp>
        <p:nvSpPr>
          <p:cNvPr id="11" name="Text 8"/>
          <p:cNvSpPr/>
          <p:nvPr/>
        </p:nvSpPr>
        <p:spPr>
          <a:xfrm>
            <a:off x="1267897" y="6539270"/>
            <a:ext cx="5675114" cy="804386"/>
          </a:xfrm>
          <a:prstGeom prst="rect">
            <a:avLst/>
          </a:prstGeom>
          <a:noFill/>
          <a:ln/>
        </p:spPr>
        <p:txBody>
          <a:bodyPr wrap="square" lIns="0" tIns="0" rIns="0" bIns="0" rtlCol="0" anchor="t"/>
          <a:lstStyle/>
          <a:p>
            <a:pPr algn="l" indent="0" marL="0">
              <a:lnSpc>
                <a:spcPts val="2100"/>
              </a:lnSpc>
              <a:buNone/>
            </a:pPr>
            <a:r>
              <a:rPr lang="en-US" sz="1300" dirty="0">
                <a:solidFill>
                  <a:srgbClr val="FFFFFF"/>
                </a:solidFill>
                <a:latin typeface="Syne" pitchFamily="34" charset="0"/>
                <a:ea typeface="Syne" pitchFamily="34" charset="-122"/>
                <a:cs typeface="Syne" pitchFamily="34" charset="-120"/>
              </a:rPr>
              <a:t>A supervised learning model is trained on emails explicitly marked as "spam" or "not spam." It learns to identify patterns and features in new emails to accurately classify them.</a:t>
            </a:r>
            <a:endParaRPr lang="en-US" sz="1300" dirty="0"/>
          </a:p>
        </p:txBody>
      </p:sp>
      <p:pic>
        <p:nvPicPr>
          <p:cNvPr id="12" name="Image 1" descr="preencoded.png">    </p:cNvPr>
          <p:cNvPicPr>
            <a:picLocks noChangeAspect="1"/>
          </p:cNvPicPr>
          <p:nvPr/>
        </p:nvPicPr>
        <p:blipFill>
          <a:blip r:embed="rId2"/>
          <a:stretch>
            <a:fillRect/>
          </a:stretch>
        </p:blipFill>
        <p:spPr>
          <a:xfrm>
            <a:off x="7527369" y="1950720"/>
            <a:ext cx="6439972" cy="2936558"/>
          </a:xfrm>
          <a:prstGeom prst="rect">
            <a:avLst/>
          </a:prstGeom>
        </p:spPr>
      </p:pic>
      <p:sp>
        <p:nvSpPr>
          <p:cNvPr id="13" name="Text 9"/>
          <p:cNvSpPr/>
          <p:nvPr/>
        </p:nvSpPr>
        <p:spPr>
          <a:xfrm>
            <a:off x="7527369" y="5075873"/>
            <a:ext cx="6439972" cy="804386"/>
          </a:xfrm>
          <a:prstGeom prst="rect">
            <a:avLst/>
          </a:prstGeom>
          <a:noFill/>
          <a:ln/>
        </p:spPr>
        <p:txBody>
          <a:bodyPr wrap="square" lIns="0" tIns="0" rIns="0" bIns="0" rtlCol="0" anchor="t"/>
          <a:lstStyle/>
          <a:p>
            <a:pPr algn="l" indent="0" marL="0">
              <a:lnSpc>
                <a:spcPts val="2100"/>
              </a:lnSpc>
              <a:buNone/>
            </a:pPr>
            <a:r>
              <a:rPr lang="en-US" sz="1300" dirty="0">
                <a:solidFill>
                  <a:srgbClr val="D7E5D8"/>
                </a:solidFill>
                <a:latin typeface="Syne" pitchFamily="34" charset="0"/>
                <a:ea typeface="Syne" pitchFamily="34" charset="-122"/>
                <a:cs typeface="Syne" pitchFamily="34" charset="-120"/>
              </a:rPr>
              <a:t>In essence, supervised learning is about teaching the machine by providing it with examples of correct behavior. This method is widely used in applications like image recognition, natural language processing, and predictive analytics.</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01754" y="655558"/>
            <a:ext cx="13226891" cy="1096566"/>
          </a:xfrm>
          <a:prstGeom prst="rect">
            <a:avLst/>
          </a:prstGeom>
          <a:noFill/>
          <a:ln/>
        </p:spPr>
        <p:txBody>
          <a:bodyPr wrap="square" lIns="0" tIns="0" rIns="0" bIns="0" rtlCol="0" anchor="t"/>
          <a:lstStyle/>
          <a:p>
            <a:pPr algn="l" indent="0" marL="0">
              <a:lnSpc>
                <a:spcPts val="4300"/>
              </a:lnSpc>
              <a:buNone/>
            </a:pPr>
            <a:r>
              <a:rPr lang="en-US" sz="3450" b="1" dirty="0">
                <a:solidFill>
                  <a:srgbClr val="F0F4F1"/>
                </a:solidFill>
                <a:latin typeface="Syne Extra Bold" pitchFamily="34" charset="0"/>
                <a:ea typeface="Syne Extra Bold" pitchFamily="34" charset="-122"/>
                <a:cs typeface="Syne Extra Bold" pitchFamily="34" charset="-120"/>
              </a:rPr>
              <a:t>Types of ML: Unsupervised Learning &amp; Its Use Cases</a:t>
            </a:r>
            <a:endParaRPr lang="en-US" sz="3450" dirty="0"/>
          </a:p>
        </p:txBody>
      </p:sp>
      <p:sp>
        <p:nvSpPr>
          <p:cNvPr id="3" name="Text 1"/>
          <p:cNvSpPr/>
          <p:nvPr/>
        </p:nvSpPr>
        <p:spPr>
          <a:xfrm>
            <a:off x="701754" y="2103001"/>
            <a:ext cx="13226891" cy="701754"/>
          </a:xfrm>
          <a:prstGeom prst="rect">
            <a:avLst/>
          </a:prstGeom>
          <a:noFill/>
          <a:ln/>
        </p:spPr>
        <p:txBody>
          <a:bodyPr wrap="square" lIns="0" tIns="0" rIns="0" bIns="0" rtlCol="0" anchor="t"/>
          <a:lstStyle/>
          <a:p>
            <a:pPr algn="l" indent="0" marL="0">
              <a:lnSpc>
                <a:spcPts val="2750"/>
              </a:lnSpc>
              <a:buNone/>
            </a:pPr>
            <a:r>
              <a:rPr lang="en-US" sz="1700" b="1" dirty="0">
                <a:solidFill>
                  <a:srgbClr val="D7E5D8"/>
                </a:solidFill>
                <a:latin typeface="Syne" pitchFamily="34" charset="0"/>
                <a:ea typeface="Syne" pitchFamily="34" charset="-122"/>
                <a:cs typeface="Syne" pitchFamily="34" charset="-120"/>
              </a:rPr>
              <a:t>Unsupervised Learning</a:t>
            </a:r>
            <a:pPr algn="l" indent="0" marL="0">
              <a:lnSpc>
                <a:spcPts val="2750"/>
              </a:lnSpc>
              <a:buNone/>
            </a:pPr>
            <a:r>
              <a:rPr lang="en-US" sz="1700" dirty="0">
                <a:solidFill>
                  <a:srgbClr val="D7E5D8"/>
                </a:solidFill>
                <a:latin typeface="Syne" pitchFamily="34" charset="0"/>
                <a:ea typeface="Syne" pitchFamily="34" charset="-122"/>
                <a:cs typeface="Syne" pitchFamily="34" charset="-120"/>
              </a:rPr>
              <a:t> deals with </a:t>
            </a:r>
            <a:pPr algn="l" indent="0" marL="0">
              <a:lnSpc>
                <a:spcPts val="2750"/>
              </a:lnSpc>
              <a:buNone/>
            </a:pPr>
            <a:r>
              <a:rPr lang="en-US" sz="1700" b="1" dirty="0">
                <a:solidFill>
                  <a:srgbClr val="D7E5D8"/>
                </a:solidFill>
                <a:latin typeface="Syne" pitchFamily="34" charset="0"/>
                <a:ea typeface="Syne" pitchFamily="34" charset="-122"/>
                <a:cs typeface="Syne" pitchFamily="34" charset="-120"/>
              </a:rPr>
              <a:t>unlabeled data</a:t>
            </a:r>
            <a:pPr algn="l" indent="0" marL="0">
              <a:lnSpc>
                <a:spcPts val="2750"/>
              </a:lnSpc>
              <a:buNone/>
            </a:pPr>
            <a:r>
              <a:rPr lang="en-US" sz="1700" dirty="0">
                <a:solidFill>
                  <a:srgbClr val="D7E5D8"/>
                </a:solidFill>
                <a:latin typeface="Syne" pitchFamily="34" charset="0"/>
                <a:ea typeface="Syne" pitchFamily="34" charset="-122"/>
                <a:cs typeface="Syne" pitchFamily="34" charset="-120"/>
              </a:rPr>
              <a:t>, where the algorithm must find patterns, structures, or relationships within the data on its own. It's like allowing a student to explore a vast library without a specific lesson plan, discovering connections independently.</a:t>
            </a:r>
            <a:endParaRPr lang="en-US" sz="1700" dirty="0"/>
          </a:p>
        </p:txBody>
      </p:sp>
      <p:sp>
        <p:nvSpPr>
          <p:cNvPr id="4" name="Shape 2"/>
          <p:cNvSpPr/>
          <p:nvPr/>
        </p:nvSpPr>
        <p:spPr>
          <a:xfrm>
            <a:off x="701754" y="3002042"/>
            <a:ext cx="4291965" cy="3813096"/>
          </a:xfrm>
          <a:prstGeom prst="roundRect">
            <a:avLst>
              <a:gd name="adj" fmla="val 2878"/>
            </a:avLst>
          </a:prstGeom>
          <a:solidFill>
            <a:srgbClr val="152025">
              <a:alpha val="95000"/>
            </a:srgbClr>
          </a:solidFill>
          <a:ln w="22860">
            <a:solidFill>
              <a:srgbClr val="A9F00F"/>
            </a:solidFill>
            <a:prstDash val="solid"/>
          </a:ln>
        </p:spPr>
      </p:sp>
      <p:sp>
        <p:nvSpPr>
          <p:cNvPr id="5" name="Shape 3"/>
          <p:cNvSpPr/>
          <p:nvPr/>
        </p:nvSpPr>
        <p:spPr>
          <a:xfrm>
            <a:off x="678894" y="3002042"/>
            <a:ext cx="91440" cy="3813096"/>
          </a:xfrm>
          <a:prstGeom prst="roundRect">
            <a:avLst>
              <a:gd name="adj" fmla="val 80593"/>
            </a:avLst>
          </a:prstGeom>
          <a:solidFill>
            <a:srgbClr val="A9F00F"/>
          </a:solidFill>
          <a:ln/>
        </p:spPr>
      </p:sp>
      <p:sp>
        <p:nvSpPr>
          <p:cNvPr id="6" name="Text 4"/>
          <p:cNvSpPr/>
          <p:nvPr/>
        </p:nvSpPr>
        <p:spPr>
          <a:xfrm>
            <a:off x="968573" y="3200281"/>
            <a:ext cx="2193250" cy="274082"/>
          </a:xfrm>
          <a:prstGeom prst="rect">
            <a:avLst/>
          </a:prstGeom>
          <a:noFill/>
          <a:ln/>
        </p:spPr>
        <p:txBody>
          <a:bodyPr wrap="none" lIns="0" tIns="0" rIns="0" bIns="0" rtlCol="0" anchor="t"/>
          <a:lstStyle/>
          <a:p>
            <a:pPr algn="l" indent="0" marL="0">
              <a:lnSpc>
                <a:spcPts val="2150"/>
              </a:lnSpc>
              <a:buNone/>
            </a:pPr>
            <a:r>
              <a:rPr lang="en-US" sz="1700" b="1" dirty="0">
                <a:solidFill>
                  <a:srgbClr val="D7E5D8"/>
                </a:solidFill>
                <a:latin typeface="Syne Extra Bold" pitchFamily="34" charset="0"/>
                <a:ea typeface="Syne Extra Bold" pitchFamily="34" charset="-122"/>
                <a:cs typeface="Syne Extra Bold" pitchFamily="34" charset="-120"/>
              </a:rPr>
              <a:t>Clustering</a:t>
            </a:r>
            <a:endParaRPr lang="en-US" sz="1700" dirty="0"/>
          </a:p>
        </p:txBody>
      </p:sp>
      <p:sp>
        <p:nvSpPr>
          <p:cNvPr id="7" name="Text 5"/>
          <p:cNvSpPr/>
          <p:nvPr/>
        </p:nvSpPr>
        <p:spPr>
          <a:xfrm>
            <a:off x="968573" y="3579614"/>
            <a:ext cx="3826907" cy="1403509"/>
          </a:xfrm>
          <a:prstGeom prst="rect">
            <a:avLst/>
          </a:prstGeom>
          <a:noFill/>
          <a:ln/>
        </p:spPr>
        <p:txBody>
          <a:bodyPr wrap="square" lIns="0" tIns="0" rIns="0" bIns="0" rtlCol="0" anchor="t"/>
          <a:lstStyle/>
          <a:p>
            <a:pPr algn="l" indent="0" marL="0">
              <a:lnSpc>
                <a:spcPts val="2750"/>
              </a:lnSpc>
              <a:buNone/>
            </a:pPr>
            <a:r>
              <a:rPr lang="en-US" sz="1700" dirty="0">
                <a:solidFill>
                  <a:srgbClr val="D7E5D8"/>
                </a:solidFill>
                <a:latin typeface="Syne" pitchFamily="34" charset="0"/>
                <a:ea typeface="Syne" pitchFamily="34" charset="-122"/>
                <a:cs typeface="Syne" pitchFamily="34" charset="-120"/>
              </a:rPr>
              <a:t>Groups similar data points together based on inherent similarities. Used in customer segmentation, market analysis, and anomaly detection.</a:t>
            </a:r>
            <a:endParaRPr lang="en-US" sz="1700" dirty="0"/>
          </a:p>
        </p:txBody>
      </p:sp>
      <p:sp>
        <p:nvSpPr>
          <p:cNvPr id="8" name="Text 6"/>
          <p:cNvSpPr/>
          <p:nvPr/>
        </p:nvSpPr>
        <p:spPr>
          <a:xfrm>
            <a:off x="968573" y="5088374"/>
            <a:ext cx="3826907" cy="280749"/>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D7E5D8"/>
                </a:solidFill>
                <a:latin typeface="Syne" pitchFamily="34" charset="0"/>
                <a:ea typeface="Syne" pitchFamily="34" charset="-122"/>
                <a:cs typeface="Syne" pitchFamily="34" charset="-120"/>
              </a:rPr>
              <a:t>K-Means Clustering</a:t>
            </a:r>
            <a:endParaRPr lang="en-US" sz="1350" dirty="0"/>
          </a:p>
        </p:txBody>
      </p:sp>
      <p:sp>
        <p:nvSpPr>
          <p:cNvPr id="9" name="Text 7"/>
          <p:cNvSpPr/>
          <p:nvPr/>
        </p:nvSpPr>
        <p:spPr>
          <a:xfrm>
            <a:off x="968573" y="5430441"/>
            <a:ext cx="3826907" cy="280749"/>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D7E5D8"/>
                </a:solidFill>
                <a:latin typeface="Syne" pitchFamily="34" charset="0"/>
                <a:ea typeface="Syne" pitchFamily="34" charset="-122"/>
                <a:cs typeface="Syne" pitchFamily="34" charset="-120"/>
              </a:rPr>
              <a:t>Hierarchical Clustering</a:t>
            </a:r>
            <a:endParaRPr lang="en-US" sz="1350" dirty="0"/>
          </a:p>
        </p:txBody>
      </p:sp>
      <p:sp>
        <p:nvSpPr>
          <p:cNvPr id="10" name="Shape 8"/>
          <p:cNvSpPr/>
          <p:nvPr/>
        </p:nvSpPr>
        <p:spPr>
          <a:xfrm>
            <a:off x="5169098" y="3002042"/>
            <a:ext cx="4292084" cy="3813096"/>
          </a:xfrm>
          <a:prstGeom prst="roundRect">
            <a:avLst>
              <a:gd name="adj" fmla="val 2878"/>
            </a:avLst>
          </a:prstGeom>
          <a:solidFill>
            <a:srgbClr val="152025">
              <a:alpha val="95000"/>
            </a:srgbClr>
          </a:solidFill>
          <a:ln w="22860">
            <a:solidFill>
              <a:srgbClr val="547808"/>
            </a:solidFill>
            <a:prstDash val="solid"/>
          </a:ln>
        </p:spPr>
      </p:sp>
      <p:sp>
        <p:nvSpPr>
          <p:cNvPr id="11" name="Shape 9"/>
          <p:cNvSpPr/>
          <p:nvPr/>
        </p:nvSpPr>
        <p:spPr>
          <a:xfrm>
            <a:off x="5146238" y="3002042"/>
            <a:ext cx="91440" cy="3813096"/>
          </a:xfrm>
          <a:prstGeom prst="roundRect">
            <a:avLst>
              <a:gd name="adj" fmla="val 80593"/>
            </a:avLst>
          </a:prstGeom>
          <a:solidFill>
            <a:srgbClr val="547808"/>
          </a:solidFill>
          <a:ln/>
        </p:spPr>
      </p:sp>
      <p:sp>
        <p:nvSpPr>
          <p:cNvPr id="12" name="Text 10"/>
          <p:cNvSpPr/>
          <p:nvPr/>
        </p:nvSpPr>
        <p:spPr>
          <a:xfrm>
            <a:off x="5435918" y="3200281"/>
            <a:ext cx="3827026" cy="548164"/>
          </a:xfrm>
          <a:prstGeom prst="rect">
            <a:avLst/>
          </a:prstGeom>
          <a:noFill/>
          <a:ln/>
        </p:spPr>
        <p:txBody>
          <a:bodyPr wrap="square" lIns="0" tIns="0" rIns="0" bIns="0" rtlCol="0" anchor="t"/>
          <a:lstStyle/>
          <a:p>
            <a:pPr algn="l" indent="0" marL="0">
              <a:lnSpc>
                <a:spcPts val="2150"/>
              </a:lnSpc>
              <a:buNone/>
            </a:pPr>
            <a:r>
              <a:rPr lang="en-US" sz="1700" b="1" dirty="0">
                <a:solidFill>
                  <a:srgbClr val="D7E5D8"/>
                </a:solidFill>
                <a:latin typeface="Syne Extra Bold" pitchFamily="34" charset="0"/>
                <a:ea typeface="Syne Extra Bold" pitchFamily="34" charset="-122"/>
                <a:cs typeface="Syne Extra Bold" pitchFamily="34" charset="-120"/>
              </a:rPr>
              <a:t>Dimensionality Reduction</a:t>
            </a:r>
            <a:endParaRPr lang="en-US" sz="1700" dirty="0"/>
          </a:p>
        </p:txBody>
      </p:sp>
      <p:sp>
        <p:nvSpPr>
          <p:cNvPr id="13" name="Text 11"/>
          <p:cNvSpPr/>
          <p:nvPr/>
        </p:nvSpPr>
        <p:spPr>
          <a:xfrm>
            <a:off x="5435918" y="3853696"/>
            <a:ext cx="3827026" cy="1754386"/>
          </a:xfrm>
          <a:prstGeom prst="rect">
            <a:avLst/>
          </a:prstGeom>
          <a:noFill/>
          <a:ln/>
        </p:spPr>
        <p:txBody>
          <a:bodyPr wrap="square" lIns="0" tIns="0" rIns="0" bIns="0" rtlCol="0" anchor="t"/>
          <a:lstStyle/>
          <a:p>
            <a:pPr algn="l" indent="0" marL="0">
              <a:lnSpc>
                <a:spcPts val="2750"/>
              </a:lnSpc>
              <a:buNone/>
            </a:pPr>
            <a:r>
              <a:rPr lang="en-US" sz="1700" dirty="0">
                <a:solidFill>
                  <a:srgbClr val="D7E5D8"/>
                </a:solidFill>
                <a:latin typeface="Syne" pitchFamily="34" charset="0"/>
                <a:ea typeface="Syne" pitchFamily="34" charset="-122"/>
                <a:cs typeface="Syne" pitchFamily="34" charset="-120"/>
              </a:rPr>
              <a:t>Simplifies data by reducing the number of variables while preserving important information. Useful for data visualization and improving algorithm efficiency.</a:t>
            </a:r>
            <a:endParaRPr lang="en-US" sz="1700" dirty="0"/>
          </a:p>
        </p:txBody>
      </p:sp>
      <p:sp>
        <p:nvSpPr>
          <p:cNvPr id="14" name="Text 12"/>
          <p:cNvSpPr/>
          <p:nvPr/>
        </p:nvSpPr>
        <p:spPr>
          <a:xfrm>
            <a:off x="5435918" y="5713333"/>
            <a:ext cx="3827026" cy="280749"/>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D7E5D8"/>
                </a:solidFill>
                <a:latin typeface="Syne" pitchFamily="34" charset="0"/>
                <a:ea typeface="Syne" pitchFamily="34" charset="-122"/>
                <a:cs typeface="Syne" pitchFamily="34" charset="-120"/>
              </a:rPr>
              <a:t>Principal Component Analysis (PCA)</a:t>
            </a:r>
            <a:endParaRPr lang="en-US" sz="1350" dirty="0"/>
          </a:p>
        </p:txBody>
      </p:sp>
      <p:sp>
        <p:nvSpPr>
          <p:cNvPr id="15" name="Text 13"/>
          <p:cNvSpPr/>
          <p:nvPr/>
        </p:nvSpPr>
        <p:spPr>
          <a:xfrm>
            <a:off x="5435918" y="6055400"/>
            <a:ext cx="3827026" cy="561499"/>
          </a:xfrm>
          <a:prstGeom prst="rect">
            <a:avLst/>
          </a:prstGeom>
          <a:noFill/>
          <a:ln/>
        </p:spPr>
        <p:txBody>
          <a:bodyPr wrap="square" lIns="0" tIns="0" rIns="0" bIns="0" rtlCol="0" anchor="t"/>
          <a:lstStyle/>
          <a:p>
            <a:pPr algn="l" marL="342900" indent="-342900">
              <a:lnSpc>
                <a:spcPts val="2200"/>
              </a:lnSpc>
              <a:buSzPct val="100000"/>
              <a:buChar char="•"/>
            </a:pPr>
            <a:r>
              <a:rPr lang="en-US" sz="1350" dirty="0">
                <a:solidFill>
                  <a:srgbClr val="D7E5D8"/>
                </a:solidFill>
                <a:latin typeface="Syne" pitchFamily="34" charset="0"/>
                <a:ea typeface="Syne" pitchFamily="34" charset="-122"/>
                <a:cs typeface="Syne" pitchFamily="34" charset="-120"/>
              </a:rPr>
              <a:t>t-Distributed Stochastic Neighbor Embedding (t-SNE)</a:t>
            </a:r>
            <a:endParaRPr lang="en-US" sz="1350" dirty="0"/>
          </a:p>
        </p:txBody>
      </p:sp>
      <p:sp>
        <p:nvSpPr>
          <p:cNvPr id="16" name="Shape 14"/>
          <p:cNvSpPr/>
          <p:nvPr/>
        </p:nvSpPr>
        <p:spPr>
          <a:xfrm>
            <a:off x="9636562" y="3002042"/>
            <a:ext cx="4292084" cy="3813096"/>
          </a:xfrm>
          <a:prstGeom prst="roundRect">
            <a:avLst>
              <a:gd name="adj" fmla="val 2878"/>
            </a:avLst>
          </a:prstGeom>
          <a:solidFill>
            <a:srgbClr val="152025">
              <a:alpha val="95000"/>
            </a:srgbClr>
          </a:solidFill>
          <a:ln w="22860">
            <a:solidFill>
              <a:srgbClr val="81B61C"/>
            </a:solidFill>
            <a:prstDash val="solid"/>
          </a:ln>
        </p:spPr>
      </p:sp>
      <p:sp>
        <p:nvSpPr>
          <p:cNvPr id="17" name="Shape 15"/>
          <p:cNvSpPr/>
          <p:nvPr/>
        </p:nvSpPr>
        <p:spPr>
          <a:xfrm>
            <a:off x="9613702" y="3002042"/>
            <a:ext cx="91440" cy="3813096"/>
          </a:xfrm>
          <a:prstGeom prst="roundRect">
            <a:avLst>
              <a:gd name="adj" fmla="val 80593"/>
            </a:avLst>
          </a:prstGeom>
          <a:solidFill>
            <a:srgbClr val="81B61C"/>
          </a:solidFill>
          <a:ln/>
        </p:spPr>
      </p:sp>
      <p:sp>
        <p:nvSpPr>
          <p:cNvPr id="18" name="Text 16"/>
          <p:cNvSpPr/>
          <p:nvPr/>
        </p:nvSpPr>
        <p:spPr>
          <a:xfrm>
            <a:off x="9903381" y="3200281"/>
            <a:ext cx="3827026" cy="548164"/>
          </a:xfrm>
          <a:prstGeom prst="rect">
            <a:avLst/>
          </a:prstGeom>
          <a:noFill/>
          <a:ln/>
        </p:spPr>
        <p:txBody>
          <a:bodyPr wrap="square" lIns="0" tIns="0" rIns="0" bIns="0" rtlCol="0" anchor="t"/>
          <a:lstStyle/>
          <a:p>
            <a:pPr algn="l" indent="0" marL="0">
              <a:lnSpc>
                <a:spcPts val="2150"/>
              </a:lnSpc>
              <a:buNone/>
            </a:pPr>
            <a:r>
              <a:rPr lang="en-US" sz="1700" b="1" dirty="0">
                <a:solidFill>
                  <a:srgbClr val="D7E5D8"/>
                </a:solidFill>
                <a:latin typeface="Syne Extra Bold" pitchFamily="34" charset="0"/>
                <a:ea typeface="Syne Extra Bold" pitchFamily="34" charset="-122"/>
                <a:cs typeface="Syne Extra Bold" pitchFamily="34" charset="-120"/>
              </a:rPr>
              <a:t>Association Rule Mining</a:t>
            </a:r>
            <a:endParaRPr lang="en-US" sz="1700" dirty="0"/>
          </a:p>
        </p:txBody>
      </p:sp>
      <p:sp>
        <p:nvSpPr>
          <p:cNvPr id="19" name="Text 17"/>
          <p:cNvSpPr/>
          <p:nvPr/>
        </p:nvSpPr>
        <p:spPr>
          <a:xfrm>
            <a:off x="9903381" y="3853696"/>
            <a:ext cx="3827026" cy="1403509"/>
          </a:xfrm>
          <a:prstGeom prst="rect">
            <a:avLst/>
          </a:prstGeom>
          <a:noFill/>
          <a:ln/>
        </p:spPr>
        <p:txBody>
          <a:bodyPr wrap="square" lIns="0" tIns="0" rIns="0" bIns="0" rtlCol="0" anchor="t"/>
          <a:lstStyle/>
          <a:p>
            <a:pPr algn="l" indent="0" marL="0">
              <a:lnSpc>
                <a:spcPts val="2750"/>
              </a:lnSpc>
              <a:buNone/>
            </a:pPr>
            <a:r>
              <a:rPr lang="en-US" sz="1700" dirty="0">
                <a:solidFill>
                  <a:srgbClr val="D7E5D8"/>
                </a:solidFill>
                <a:latin typeface="Syne" pitchFamily="34" charset="0"/>
                <a:ea typeface="Syne" pitchFamily="34" charset="-122"/>
                <a:cs typeface="Syne" pitchFamily="34" charset="-120"/>
              </a:rPr>
              <a:t>Discovers interesting relationships between variables in large databases. Frequently used in retail for "market basket analysis."</a:t>
            </a:r>
            <a:endParaRPr lang="en-US" sz="1700" dirty="0"/>
          </a:p>
        </p:txBody>
      </p:sp>
      <p:sp>
        <p:nvSpPr>
          <p:cNvPr id="20" name="Text 18"/>
          <p:cNvSpPr/>
          <p:nvPr/>
        </p:nvSpPr>
        <p:spPr>
          <a:xfrm>
            <a:off x="9903381" y="5362456"/>
            <a:ext cx="3827026" cy="280749"/>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D7E5D8"/>
                </a:solidFill>
                <a:latin typeface="Syne" pitchFamily="34" charset="0"/>
                <a:ea typeface="Syne" pitchFamily="34" charset="-122"/>
                <a:cs typeface="Syne" pitchFamily="34" charset="-120"/>
              </a:rPr>
              <a:t>Apriori Algorithm</a:t>
            </a:r>
            <a:endParaRPr lang="en-US" sz="1350" dirty="0"/>
          </a:p>
        </p:txBody>
      </p:sp>
      <p:sp>
        <p:nvSpPr>
          <p:cNvPr id="21" name="Text 19"/>
          <p:cNvSpPr/>
          <p:nvPr/>
        </p:nvSpPr>
        <p:spPr>
          <a:xfrm>
            <a:off x="701754" y="7012424"/>
            <a:ext cx="13226891" cy="561499"/>
          </a:xfrm>
          <a:prstGeom prst="rect">
            <a:avLst/>
          </a:prstGeom>
          <a:noFill/>
          <a:ln/>
        </p:spPr>
        <p:txBody>
          <a:bodyPr wrap="square" lIns="0" tIns="0" rIns="0" bIns="0" rtlCol="0" anchor="t"/>
          <a:lstStyle/>
          <a:p>
            <a:pPr algn="l" indent="0" marL="0">
              <a:lnSpc>
                <a:spcPts val="2200"/>
              </a:lnSpc>
              <a:buNone/>
            </a:pPr>
            <a:r>
              <a:rPr lang="en-US" sz="1350" dirty="0">
                <a:solidFill>
                  <a:srgbClr val="D7E5D8"/>
                </a:solidFill>
                <a:latin typeface="Syne" pitchFamily="34" charset="0"/>
                <a:ea typeface="Syne" pitchFamily="34" charset="-122"/>
                <a:cs typeface="Syne" pitchFamily="34" charset="-120"/>
              </a:rPr>
              <a:t>Unsupervised learning is crucial for exploratory data analysis, pattern discovery, and preparing data for further processing, making it a foundational tool in many data science applications.</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553"/>
          </a:xfrm>
          <a:prstGeom prst="rect">
            <a:avLst/>
          </a:prstGeom>
        </p:spPr>
      </p:pic>
      <p:sp>
        <p:nvSpPr>
          <p:cNvPr id="3" name="Text 0"/>
          <p:cNvSpPr/>
          <p:nvPr/>
        </p:nvSpPr>
        <p:spPr>
          <a:xfrm>
            <a:off x="623173" y="428387"/>
            <a:ext cx="7897654" cy="1460183"/>
          </a:xfrm>
          <a:prstGeom prst="rect">
            <a:avLst/>
          </a:prstGeom>
          <a:noFill/>
          <a:ln/>
        </p:spPr>
        <p:txBody>
          <a:bodyPr wrap="square" lIns="0" tIns="0" rIns="0" bIns="0" rtlCol="0" anchor="t"/>
          <a:lstStyle/>
          <a:p>
            <a:pPr algn="l" indent="0" marL="0">
              <a:lnSpc>
                <a:spcPts val="3800"/>
              </a:lnSpc>
              <a:buNone/>
            </a:pPr>
            <a:r>
              <a:rPr lang="en-US" sz="3050" b="1" dirty="0">
                <a:solidFill>
                  <a:srgbClr val="F0F4F1"/>
                </a:solidFill>
                <a:latin typeface="Syne Extra Bold" pitchFamily="34" charset="0"/>
                <a:ea typeface="Syne Extra Bold" pitchFamily="34" charset="-122"/>
                <a:cs typeface="Syne Extra Bold" pitchFamily="34" charset="-120"/>
              </a:rPr>
              <a:t>Types of ML: Reinforcement Learning in Action</a:t>
            </a:r>
            <a:endParaRPr lang="en-US" sz="3050" dirty="0"/>
          </a:p>
        </p:txBody>
      </p:sp>
      <p:sp>
        <p:nvSpPr>
          <p:cNvPr id="4" name="Text 1"/>
          <p:cNvSpPr/>
          <p:nvPr/>
        </p:nvSpPr>
        <p:spPr>
          <a:xfrm>
            <a:off x="623173" y="2122170"/>
            <a:ext cx="7897654" cy="1246346"/>
          </a:xfrm>
          <a:prstGeom prst="rect">
            <a:avLst/>
          </a:prstGeom>
          <a:noFill/>
          <a:ln/>
        </p:spPr>
        <p:txBody>
          <a:bodyPr wrap="square" lIns="0" tIns="0" rIns="0" bIns="0" rtlCol="0" anchor="t"/>
          <a:lstStyle/>
          <a:p>
            <a:pPr algn="l" indent="0" marL="0">
              <a:lnSpc>
                <a:spcPts val="2450"/>
              </a:lnSpc>
              <a:buNone/>
            </a:pPr>
            <a:r>
              <a:rPr lang="en-US" sz="1500" b="1" dirty="0">
                <a:solidFill>
                  <a:srgbClr val="D7E5D8"/>
                </a:solidFill>
                <a:latin typeface="Syne" pitchFamily="34" charset="0"/>
                <a:ea typeface="Syne" pitchFamily="34" charset="-122"/>
                <a:cs typeface="Syne" pitchFamily="34" charset="-120"/>
              </a:rPr>
              <a:t>Reinforcement Learning (RL)</a:t>
            </a:r>
            <a:pPr algn="l" indent="0" marL="0">
              <a:lnSpc>
                <a:spcPts val="2450"/>
              </a:lnSpc>
              <a:buNone/>
            </a:pPr>
            <a:r>
              <a:rPr lang="en-US" sz="1500" dirty="0">
                <a:solidFill>
                  <a:srgbClr val="D7E5D8"/>
                </a:solidFill>
                <a:latin typeface="Syne" pitchFamily="34" charset="0"/>
                <a:ea typeface="Syne" pitchFamily="34" charset="-122"/>
                <a:cs typeface="Syne" pitchFamily="34" charset="-120"/>
              </a:rPr>
              <a:t> is a paradigm where an agent learns to make decisions by interacting with an environment. It receives rewards for desired actions and penalties for undesirable ones, aiming to maximize its cumulative reward over time. This trial-and-error approach mirrors how humans and animals learn.</a:t>
            </a:r>
            <a:endParaRPr lang="en-US" sz="1500" dirty="0"/>
          </a:p>
        </p:txBody>
      </p:sp>
      <p:sp>
        <p:nvSpPr>
          <p:cNvPr id="5" name="Text 2"/>
          <p:cNvSpPr/>
          <p:nvPr/>
        </p:nvSpPr>
        <p:spPr>
          <a:xfrm>
            <a:off x="623173" y="3602117"/>
            <a:ext cx="2194560" cy="243483"/>
          </a:xfrm>
          <a:prstGeom prst="rect">
            <a:avLst/>
          </a:prstGeom>
          <a:noFill/>
          <a:ln/>
        </p:spPr>
        <p:txBody>
          <a:bodyPr wrap="none" lIns="0" tIns="0" rIns="0" bIns="0" rtlCol="0" anchor="t"/>
          <a:lstStyle/>
          <a:p>
            <a:pPr algn="l" indent="0" marL="0">
              <a:lnSpc>
                <a:spcPts val="1900"/>
              </a:lnSpc>
              <a:buNone/>
            </a:pPr>
            <a:r>
              <a:rPr lang="en-US" sz="1500" b="1" dirty="0">
                <a:solidFill>
                  <a:srgbClr val="F0F4F1"/>
                </a:solidFill>
                <a:latin typeface="Syne Extra Bold" pitchFamily="34" charset="0"/>
                <a:ea typeface="Syne Extra Bold" pitchFamily="34" charset="-122"/>
                <a:cs typeface="Syne Extra Bold" pitchFamily="34" charset="-120"/>
              </a:rPr>
              <a:t>Key Elements:</a:t>
            </a:r>
            <a:endParaRPr lang="en-US" sz="1500" dirty="0"/>
          </a:p>
        </p:txBody>
      </p:sp>
      <p:sp>
        <p:nvSpPr>
          <p:cNvPr id="6" name="Text 3"/>
          <p:cNvSpPr/>
          <p:nvPr/>
        </p:nvSpPr>
        <p:spPr>
          <a:xfrm>
            <a:off x="623173" y="4079200"/>
            <a:ext cx="7897654" cy="311587"/>
          </a:xfrm>
          <a:prstGeom prst="rect">
            <a:avLst/>
          </a:prstGeom>
          <a:noFill/>
          <a:ln/>
        </p:spPr>
        <p:txBody>
          <a:bodyPr wrap="none" lIns="0" tIns="0" rIns="0" bIns="0" rtlCol="0" anchor="t"/>
          <a:lstStyle/>
          <a:p>
            <a:pPr algn="l" marL="342900" indent="-342900">
              <a:lnSpc>
                <a:spcPts val="1950"/>
              </a:lnSpc>
              <a:buSzPct val="100000"/>
              <a:buChar char="•"/>
            </a:pPr>
            <a:r>
              <a:rPr lang="en-US" sz="1200" b="1" dirty="0">
                <a:solidFill>
                  <a:srgbClr val="D7E5D8"/>
                </a:solidFill>
                <a:latin typeface="Syne" pitchFamily="34" charset="0"/>
                <a:ea typeface="Syne" pitchFamily="34" charset="-122"/>
                <a:cs typeface="Syne" pitchFamily="34" charset="-120"/>
              </a:rPr>
              <a:t>Agent:</a:t>
            </a:r>
            <a:pPr algn="l" indent="0" marL="0">
              <a:lnSpc>
                <a:spcPts val="1950"/>
              </a:lnSpc>
              <a:buNone/>
            </a:pPr>
            <a:r>
              <a:rPr lang="en-US" sz="1200" dirty="0">
                <a:solidFill>
                  <a:srgbClr val="D7E5D8"/>
                </a:solidFill>
                <a:latin typeface="Syne" pitchFamily="34" charset="0"/>
                <a:ea typeface="Syne" pitchFamily="34" charset="-122"/>
                <a:cs typeface="Syne" pitchFamily="34" charset="-120"/>
              </a:rPr>
              <a:t> The learning entity (e.g., a robot, a game AI).</a:t>
            </a:r>
            <a:endParaRPr lang="en-US" sz="1200" dirty="0"/>
          </a:p>
        </p:txBody>
      </p:sp>
      <p:sp>
        <p:nvSpPr>
          <p:cNvPr id="7" name="Text 4"/>
          <p:cNvSpPr/>
          <p:nvPr/>
        </p:nvSpPr>
        <p:spPr>
          <a:xfrm>
            <a:off x="623173" y="4445198"/>
            <a:ext cx="7897654" cy="311587"/>
          </a:xfrm>
          <a:prstGeom prst="rect">
            <a:avLst/>
          </a:prstGeom>
          <a:noFill/>
          <a:ln/>
        </p:spPr>
        <p:txBody>
          <a:bodyPr wrap="none" lIns="0" tIns="0" rIns="0" bIns="0" rtlCol="0" anchor="t"/>
          <a:lstStyle/>
          <a:p>
            <a:pPr algn="l" marL="342900" indent="-342900">
              <a:lnSpc>
                <a:spcPts val="1950"/>
              </a:lnSpc>
              <a:buSzPct val="100000"/>
              <a:buChar char="•"/>
            </a:pPr>
            <a:r>
              <a:rPr lang="en-US" sz="1200" b="1" dirty="0">
                <a:solidFill>
                  <a:srgbClr val="D7E5D8"/>
                </a:solidFill>
                <a:latin typeface="Syne" pitchFamily="34" charset="0"/>
                <a:ea typeface="Syne" pitchFamily="34" charset="-122"/>
                <a:cs typeface="Syne" pitchFamily="34" charset="-120"/>
              </a:rPr>
              <a:t>Environment:</a:t>
            </a:r>
            <a:pPr algn="l" indent="0" marL="0">
              <a:lnSpc>
                <a:spcPts val="1950"/>
              </a:lnSpc>
              <a:buNone/>
            </a:pPr>
            <a:r>
              <a:rPr lang="en-US" sz="1200" dirty="0">
                <a:solidFill>
                  <a:srgbClr val="D7E5D8"/>
                </a:solidFill>
                <a:latin typeface="Syne" pitchFamily="34" charset="0"/>
                <a:ea typeface="Syne" pitchFamily="34" charset="-122"/>
                <a:cs typeface="Syne" pitchFamily="34" charset="-120"/>
              </a:rPr>
              <a:t> The world the agent interacts with.</a:t>
            </a:r>
            <a:endParaRPr lang="en-US" sz="1200" dirty="0"/>
          </a:p>
        </p:txBody>
      </p:sp>
      <p:sp>
        <p:nvSpPr>
          <p:cNvPr id="8" name="Text 5"/>
          <p:cNvSpPr/>
          <p:nvPr/>
        </p:nvSpPr>
        <p:spPr>
          <a:xfrm>
            <a:off x="623173" y="4811197"/>
            <a:ext cx="7897654" cy="311587"/>
          </a:xfrm>
          <a:prstGeom prst="rect">
            <a:avLst/>
          </a:prstGeom>
          <a:noFill/>
          <a:ln/>
        </p:spPr>
        <p:txBody>
          <a:bodyPr wrap="none" lIns="0" tIns="0" rIns="0" bIns="0" rtlCol="0" anchor="t"/>
          <a:lstStyle/>
          <a:p>
            <a:pPr algn="l" marL="342900" indent="-342900">
              <a:lnSpc>
                <a:spcPts val="1950"/>
              </a:lnSpc>
              <a:buSzPct val="100000"/>
              <a:buChar char="•"/>
            </a:pPr>
            <a:r>
              <a:rPr lang="en-US" sz="1200" b="1" dirty="0">
                <a:solidFill>
                  <a:srgbClr val="D7E5D8"/>
                </a:solidFill>
                <a:latin typeface="Syne" pitchFamily="34" charset="0"/>
                <a:ea typeface="Syne" pitchFamily="34" charset="-122"/>
                <a:cs typeface="Syne" pitchFamily="34" charset="-120"/>
              </a:rPr>
              <a:t>State:</a:t>
            </a:r>
            <a:pPr algn="l" indent="0" marL="0">
              <a:lnSpc>
                <a:spcPts val="1950"/>
              </a:lnSpc>
              <a:buNone/>
            </a:pPr>
            <a:r>
              <a:rPr lang="en-US" sz="1200" dirty="0">
                <a:solidFill>
                  <a:srgbClr val="D7E5D8"/>
                </a:solidFill>
                <a:latin typeface="Syne" pitchFamily="34" charset="0"/>
                <a:ea typeface="Syne" pitchFamily="34" charset="-122"/>
                <a:cs typeface="Syne" pitchFamily="34" charset="-120"/>
              </a:rPr>
              <a:t> The current situation of the agent in the environment.</a:t>
            </a:r>
            <a:endParaRPr lang="en-US" sz="1200" dirty="0"/>
          </a:p>
        </p:txBody>
      </p:sp>
      <p:sp>
        <p:nvSpPr>
          <p:cNvPr id="9" name="Text 6"/>
          <p:cNvSpPr/>
          <p:nvPr/>
        </p:nvSpPr>
        <p:spPr>
          <a:xfrm>
            <a:off x="623173" y="5177195"/>
            <a:ext cx="7897654" cy="311587"/>
          </a:xfrm>
          <a:prstGeom prst="rect">
            <a:avLst/>
          </a:prstGeom>
          <a:noFill/>
          <a:ln/>
        </p:spPr>
        <p:txBody>
          <a:bodyPr wrap="none" lIns="0" tIns="0" rIns="0" bIns="0" rtlCol="0" anchor="t"/>
          <a:lstStyle/>
          <a:p>
            <a:pPr algn="l" marL="342900" indent="-342900">
              <a:lnSpc>
                <a:spcPts val="1950"/>
              </a:lnSpc>
              <a:buSzPct val="100000"/>
              <a:buChar char="•"/>
            </a:pPr>
            <a:r>
              <a:rPr lang="en-US" sz="1200" b="1" dirty="0">
                <a:solidFill>
                  <a:srgbClr val="D7E5D8"/>
                </a:solidFill>
                <a:latin typeface="Syne" pitchFamily="34" charset="0"/>
                <a:ea typeface="Syne" pitchFamily="34" charset="-122"/>
                <a:cs typeface="Syne" pitchFamily="34" charset="-120"/>
              </a:rPr>
              <a:t>Action:</a:t>
            </a:r>
            <a:pPr algn="l" indent="0" marL="0">
              <a:lnSpc>
                <a:spcPts val="1950"/>
              </a:lnSpc>
              <a:buNone/>
            </a:pPr>
            <a:r>
              <a:rPr lang="en-US" sz="1200" dirty="0">
                <a:solidFill>
                  <a:srgbClr val="D7E5D8"/>
                </a:solidFill>
                <a:latin typeface="Syne" pitchFamily="34" charset="0"/>
                <a:ea typeface="Syne" pitchFamily="34" charset="-122"/>
                <a:cs typeface="Syne" pitchFamily="34" charset="-120"/>
              </a:rPr>
              <a:t> What the agent chooses to do.</a:t>
            </a:r>
            <a:endParaRPr lang="en-US" sz="1200" dirty="0"/>
          </a:p>
        </p:txBody>
      </p:sp>
      <p:sp>
        <p:nvSpPr>
          <p:cNvPr id="10" name="Text 7"/>
          <p:cNvSpPr/>
          <p:nvPr/>
        </p:nvSpPr>
        <p:spPr>
          <a:xfrm>
            <a:off x="623173" y="5543193"/>
            <a:ext cx="7897654" cy="311587"/>
          </a:xfrm>
          <a:prstGeom prst="rect">
            <a:avLst/>
          </a:prstGeom>
          <a:noFill/>
          <a:ln/>
        </p:spPr>
        <p:txBody>
          <a:bodyPr wrap="none" lIns="0" tIns="0" rIns="0" bIns="0" rtlCol="0" anchor="t"/>
          <a:lstStyle/>
          <a:p>
            <a:pPr algn="l" marL="342900" indent="-342900">
              <a:lnSpc>
                <a:spcPts val="1950"/>
              </a:lnSpc>
              <a:buSzPct val="100000"/>
              <a:buChar char="•"/>
            </a:pPr>
            <a:r>
              <a:rPr lang="en-US" sz="1200" b="1" dirty="0">
                <a:solidFill>
                  <a:srgbClr val="D7E5D8"/>
                </a:solidFill>
                <a:latin typeface="Syne" pitchFamily="34" charset="0"/>
                <a:ea typeface="Syne" pitchFamily="34" charset="-122"/>
                <a:cs typeface="Syne" pitchFamily="34" charset="-120"/>
              </a:rPr>
              <a:t>Reward:</a:t>
            </a:r>
            <a:pPr algn="l" indent="0" marL="0">
              <a:lnSpc>
                <a:spcPts val="1950"/>
              </a:lnSpc>
              <a:buNone/>
            </a:pPr>
            <a:r>
              <a:rPr lang="en-US" sz="1200" dirty="0">
                <a:solidFill>
                  <a:srgbClr val="D7E5D8"/>
                </a:solidFill>
                <a:latin typeface="Syne" pitchFamily="34" charset="0"/>
                <a:ea typeface="Syne" pitchFamily="34" charset="-122"/>
                <a:cs typeface="Syne" pitchFamily="34" charset="-120"/>
              </a:rPr>
              <a:t> Feedback from the environment based on the action.</a:t>
            </a:r>
            <a:endParaRPr lang="en-US" sz="1200" dirty="0"/>
          </a:p>
        </p:txBody>
      </p:sp>
      <p:sp>
        <p:nvSpPr>
          <p:cNvPr id="11" name="Text 8"/>
          <p:cNvSpPr/>
          <p:nvPr/>
        </p:nvSpPr>
        <p:spPr>
          <a:xfrm>
            <a:off x="856774" y="6205299"/>
            <a:ext cx="7664053" cy="311587"/>
          </a:xfrm>
          <a:prstGeom prst="rect">
            <a:avLst/>
          </a:prstGeom>
          <a:noFill/>
          <a:ln/>
        </p:spPr>
        <p:txBody>
          <a:bodyPr wrap="none" lIns="0" tIns="0" rIns="0" bIns="0" rtlCol="0" anchor="t"/>
          <a:lstStyle/>
          <a:p>
            <a:pPr algn="l" indent="0" marL="0">
              <a:lnSpc>
                <a:spcPts val="2450"/>
              </a:lnSpc>
              <a:buNone/>
            </a:pPr>
            <a:r>
              <a:rPr lang="en-US" sz="1500" dirty="0">
                <a:solidFill>
                  <a:srgbClr val="D7E5D8"/>
                </a:solidFill>
                <a:latin typeface="Syne" pitchFamily="34" charset="0"/>
                <a:ea typeface="Syne" pitchFamily="34" charset="-122"/>
                <a:cs typeface="Syne" pitchFamily="34" charset="-120"/>
              </a:rPr>
              <a:t>"Reinforcement learning is the closest to how humans and animals learn."</a:t>
            </a:r>
            <a:endParaRPr lang="en-US" sz="1500" dirty="0"/>
          </a:p>
        </p:txBody>
      </p:sp>
      <p:sp>
        <p:nvSpPr>
          <p:cNvPr id="12" name="Shape 9"/>
          <p:cNvSpPr/>
          <p:nvPr/>
        </p:nvSpPr>
        <p:spPr>
          <a:xfrm>
            <a:off x="623173" y="6030039"/>
            <a:ext cx="22860" cy="662107"/>
          </a:xfrm>
          <a:prstGeom prst="rect">
            <a:avLst/>
          </a:prstGeom>
          <a:solidFill>
            <a:srgbClr val="A9F00F"/>
          </a:solidFill>
          <a:ln/>
        </p:spPr>
      </p:sp>
      <p:sp>
        <p:nvSpPr>
          <p:cNvPr id="13" name="Text 10"/>
          <p:cNvSpPr/>
          <p:nvPr/>
        </p:nvSpPr>
        <p:spPr>
          <a:xfrm>
            <a:off x="623173" y="6867406"/>
            <a:ext cx="7897654" cy="934760"/>
          </a:xfrm>
          <a:prstGeom prst="rect">
            <a:avLst/>
          </a:prstGeom>
          <a:noFill/>
          <a:ln/>
        </p:spPr>
        <p:txBody>
          <a:bodyPr wrap="square" lIns="0" tIns="0" rIns="0" bIns="0" rtlCol="0" anchor="t"/>
          <a:lstStyle/>
          <a:p>
            <a:pPr algn="l" indent="0" marL="0">
              <a:lnSpc>
                <a:spcPts val="2450"/>
              </a:lnSpc>
              <a:buNone/>
            </a:pPr>
            <a:r>
              <a:rPr lang="en-US" sz="1500" dirty="0">
                <a:solidFill>
                  <a:srgbClr val="D7E5D8"/>
                </a:solidFill>
                <a:latin typeface="Syne" pitchFamily="34" charset="0"/>
                <a:ea typeface="Syne" pitchFamily="34" charset="-122"/>
                <a:cs typeface="Syne" pitchFamily="34" charset="-120"/>
              </a:rPr>
              <a:t>RL has shown remarkable success in complex scenarios like training AI to play games (e.g., AlphaGo), controlling autonomous vehicles, and optimizing robotic movements. It thrives in situations where explicit rules are hard to define, and learning from experience is paramount.</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74953" y="397193"/>
            <a:ext cx="13480494" cy="898208"/>
          </a:xfrm>
          <a:prstGeom prst="rect">
            <a:avLst/>
          </a:prstGeom>
          <a:noFill/>
          <a:ln/>
        </p:spPr>
        <p:txBody>
          <a:bodyPr wrap="square" lIns="0" tIns="0" rIns="0" bIns="0" rtlCol="0" anchor="t"/>
          <a:lstStyle/>
          <a:p>
            <a:pPr algn="l" indent="0" marL="0">
              <a:lnSpc>
                <a:spcPts val="3500"/>
              </a:lnSpc>
              <a:buNone/>
            </a:pPr>
            <a:r>
              <a:rPr lang="en-US" sz="2800" b="1" dirty="0">
                <a:solidFill>
                  <a:srgbClr val="F0F4F1"/>
                </a:solidFill>
                <a:latin typeface="Syne Extra Bold" pitchFamily="34" charset="0"/>
                <a:ea typeface="Syne Extra Bold" pitchFamily="34" charset="-122"/>
                <a:cs typeface="Syne Extra Bold" pitchFamily="34" charset="-120"/>
              </a:rPr>
              <a:t>Key ML Algorithms: From Linear Models to Neural Networks</a:t>
            </a:r>
            <a:endParaRPr lang="en-US" sz="2800" dirty="0"/>
          </a:p>
        </p:txBody>
      </p:sp>
      <p:sp>
        <p:nvSpPr>
          <p:cNvPr id="3" name="Text 1"/>
          <p:cNvSpPr/>
          <p:nvPr/>
        </p:nvSpPr>
        <p:spPr>
          <a:xfrm>
            <a:off x="574953" y="1582817"/>
            <a:ext cx="13480494" cy="574834"/>
          </a:xfrm>
          <a:prstGeom prst="rect">
            <a:avLst/>
          </a:prstGeom>
          <a:noFill/>
          <a:ln/>
        </p:spPr>
        <p:txBody>
          <a:bodyPr wrap="square" lIns="0" tIns="0" rIns="0" bIns="0" rtlCol="0" anchor="t"/>
          <a:lstStyle/>
          <a:p>
            <a:pPr algn="l" indent="0" marL="0">
              <a:lnSpc>
                <a:spcPts val="2250"/>
              </a:lnSpc>
              <a:buNone/>
            </a:pPr>
            <a:r>
              <a:rPr lang="en-US" sz="1400" dirty="0">
                <a:solidFill>
                  <a:srgbClr val="D7E5D8"/>
                </a:solidFill>
                <a:latin typeface="Syne" pitchFamily="34" charset="0"/>
                <a:ea typeface="Syne" pitchFamily="34" charset="-122"/>
                <a:cs typeface="Syne" pitchFamily="34" charset="-120"/>
              </a:rPr>
              <a:t>The power of Machine Learning lies in its diverse array of algorithms, each suited for different tasks and data types. Here are some of the foundational and cutting-edge algorithms:</a:t>
            </a:r>
            <a:endParaRPr lang="en-US" sz="1400" dirty="0"/>
          </a:p>
        </p:txBody>
      </p:sp>
      <p:pic>
        <p:nvPicPr>
          <p:cNvPr id="4" name="Image 0" descr="preencoded.png">    </p:cNvPr>
          <p:cNvPicPr>
            <a:picLocks noChangeAspect="1"/>
          </p:cNvPicPr>
          <p:nvPr/>
        </p:nvPicPr>
        <p:blipFill>
          <a:blip r:embed="rId1"/>
          <a:stretch>
            <a:fillRect/>
          </a:stretch>
        </p:blipFill>
        <p:spPr>
          <a:xfrm>
            <a:off x="574953" y="2319338"/>
            <a:ext cx="431125" cy="431125"/>
          </a:xfrm>
          <a:prstGeom prst="rect">
            <a:avLst/>
          </a:prstGeom>
        </p:spPr>
      </p:pic>
      <p:sp>
        <p:nvSpPr>
          <p:cNvPr id="5" name="Text 2"/>
          <p:cNvSpPr/>
          <p:nvPr/>
        </p:nvSpPr>
        <p:spPr>
          <a:xfrm>
            <a:off x="574953" y="2930128"/>
            <a:ext cx="2522339" cy="224552"/>
          </a:xfrm>
          <a:prstGeom prst="rect">
            <a:avLst/>
          </a:prstGeom>
          <a:noFill/>
          <a:ln/>
        </p:spPr>
        <p:txBody>
          <a:bodyPr wrap="none" lIns="0" tIns="0" rIns="0" bIns="0" rtlCol="0" anchor="t"/>
          <a:lstStyle/>
          <a:p>
            <a:pPr algn="l" indent="0" marL="0">
              <a:lnSpc>
                <a:spcPts val="1750"/>
              </a:lnSpc>
              <a:buNone/>
            </a:pPr>
            <a:r>
              <a:rPr lang="en-US" sz="1400" b="1" dirty="0">
                <a:solidFill>
                  <a:srgbClr val="D7E5D8"/>
                </a:solidFill>
                <a:latin typeface="Syne Extra Bold" pitchFamily="34" charset="0"/>
                <a:ea typeface="Syne Extra Bold" pitchFamily="34" charset="-122"/>
                <a:cs typeface="Syne Extra Bold" pitchFamily="34" charset="-120"/>
              </a:rPr>
              <a:t>Linear Regression</a:t>
            </a:r>
            <a:endParaRPr lang="en-US" sz="1400" dirty="0"/>
          </a:p>
        </p:txBody>
      </p:sp>
      <p:sp>
        <p:nvSpPr>
          <p:cNvPr id="6" name="Text 3"/>
          <p:cNvSpPr/>
          <p:nvPr/>
        </p:nvSpPr>
        <p:spPr>
          <a:xfrm>
            <a:off x="574953" y="3240881"/>
            <a:ext cx="6650355" cy="574834"/>
          </a:xfrm>
          <a:prstGeom prst="rect">
            <a:avLst/>
          </a:prstGeom>
          <a:noFill/>
          <a:ln/>
        </p:spPr>
        <p:txBody>
          <a:bodyPr wrap="square" lIns="0" tIns="0" rIns="0" bIns="0" rtlCol="0" anchor="t"/>
          <a:lstStyle/>
          <a:p>
            <a:pPr algn="l" indent="0" marL="0">
              <a:lnSpc>
                <a:spcPts val="2250"/>
              </a:lnSpc>
              <a:buNone/>
            </a:pPr>
            <a:r>
              <a:rPr lang="en-US" sz="1400" dirty="0">
                <a:solidFill>
                  <a:srgbClr val="D7E5D8"/>
                </a:solidFill>
                <a:latin typeface="Syne" pitchFamily="34" charset="0"/>
                <a:ea typeface="Syne" pitchFamily="34" charset="-122"/>
                <a:cs typeface="Syne" pitchFamily="34" charset="-120"/>
              </a:rPr>
              <a:t>A statistical method for modeling the relationship between a scalar response and one or more explanatory variables.</a:t>
            </a:r>
            <a:endParaRPr lang="en-US" sz="1400" dirty="0"/>
          </a:p>
        </p:txBody>
      </p:sp>
      <p:pic>
        <p:nvPicPr>
          <p:cNvPr id="7" name="Image 1" descr="preencoded.png">    </p:cNvPr>
          <p:cNvPicPr>
            <a:picLocks noChangeAspect="1"/>
          </p:cNvPicPr>
          <p:nvPr/>
        </p:nvPicPr>
        <p:blipFill>
          <a:blip r:embed="rId2"/>
          <a:stretch>
            <a:fillRect/>
          </a:stretch>
        </p:blipFill>
        <p:spPr>
          <a:xfrm>
            <a:off x="7404973" y="2319338"/>
            <a:ext cx="431125" cy="431125"/>
          </a:xfrm>
          <a:prstGeom prst="rect">
            <a:avLst/>
          </a:prstGeom>
        </p:spPr>
      </p:pic>
      <p:sp>
        <p:nvSpPr>
          <p:cNvPr id="8" name="Text 4"/>
          <p:cNvSpPr/>
          <p:nvPr/>
        </p:nvSpPr>
        <p:spPr>
          <a:xfrm>
            <a:off x="7404973" y="2930128"/>
            <a:ext cx="2090857" cy="224552"/>
          </a:xfrm>
          <a:prstGeom prst="rect">
            <a:avLst/>
          </a:prstGeom>
          <a:noFill/>
          <a:ln/>
        </p:spPr>
        <p:txBody>
          <a:bodyPr wrap="none" lIns="0" tIns="0" rIns="0" bIns="0" rtlCol="0" anchor="t"/>
          <a:lstStyle/>
          <a:p>
            <a:pPr algn="l" indent="0" marL="0">
              <a:lnSpc>
                <a:spcPts val="1750"/>
              </a:lnSpc>
              <a:buNone/>
            </a:pPr>
            <a:r>
              <a:rPr lang="en-US" sz="1400" b="1" dirty="0">
                <a:solidFill>
                  <a:srgbClr val="D7E5D8"/>
                </a:solidFill>
                <a:latin typeface="Syne Extra Bold" pitchFamily="34" charset="0"/>
                <a:ea typeface="Syne Extra Bold" pitchFamily="34" charset="-122"/>
                <a:cs typeface="Syne Extra Bold" pitchFamily="34" charset="-120"/>
              </a:rPr>
              <a:t>Decision Trees</a:t>
            </a:r>
            <a:endParaRPr lang="en-US" sz="1400" dirty="0"/>
          </a:p>
        </p:txBody>
      </p:sp>
      <p:sp>
        <p:nvSpPr>
          <p:cNvPr id="9" name="Text 5"/>
          <p:cNvSpPr/>
          <p:nvPr/>
        </p:nvSpPr>
        <p:spPr>
          <a:xfrm>
            <a:off x="7404973" y="3240881"/>
            <a:ext cx="6650474" cy="574834"/>
          </a:xfrm>
          <a:prstGeom prst="rect">
            <a:avLst/>
          </a:prstGeom>
          <a:noFill/>
          <a:ln/>
        </p:spPr>
        <p:txBody>
          <a:bodyPr wrap="square" lIns="0" tIns="0" rIns="0" bIns="0" rtlCol="0" anchor="t"/>
          <a:lstStyle/>
          <a:p>
            <a:pPr algn="l" indent="0" marL="0">
              <a:lnSpc>
                <a:spcPts val="2250"/>
              </a:lnSpc>
              <a:buNone/>
            </a:pPr>
            <a:r>
              <a:rPr lang="en-US" sz="1400" dirty="0">
                <a:solidFill>
                  <a:srgbClr val="D7E5D8"/>
                </a:solidFill>
                <a:latin typeface="Syne" pitchFamily="34" charset="0"/>
                <a:ea typeface="Syne" pitchFamily="34" charset="-122"/>
                <a:cs typeface="Syne" pitchFamily="34" charset="-120"/>
              </a:rPr>
              <a:t>Tree-like models that classify or predict outcomes by breaking down data into smaller and smaller subsets based on feature values.</a:t>
            </a:r>
            <a:endParaRPr lang="en-US" sz="1400" dirty="0"/>
          </a:p>
        </p:txBody>
      </p:sp>
      <p:pic>
        <p:nvPicPr>
          <p:cNvPr id="10" name="Image 2" descr="preencoded.png">    </p:cNvPr>
          <p:cNvPicPr>
            <a:picLocks noChangeAspect="1"/>
          </p:cNvPicPr>
          <p:nvPr/>
        </p:nvPicPr>
        <p:blipFill>
          <a:blip r:embed="rId3"/>
          <a:stretch>
            <a:fillRect/>
          </a:stretch>
        </p:blipFill>
        <p:spPr>
          <a:xfrm>
            <a:off x="574953" y="4103132"/>
            <a:ext cx="431125" cy="431125"/>
          </a:xfrm>
          <a:prstGeom prst="rect">
            <a:avLst/>
          </a:prstGeom>
        </p:spPr>
      </p:pic>
      <p:sp>
        <p:nvSpPr>
          <p:cNvPr id="11" name="Text 6"/>
          <p:cNvSpPr/>
          <p:nvPr/>
        </p:nvSpPr>
        <p:spPr>
          <a:xfrm>
            <a:off x="574953" y="4713923"/>
            <a:ext cx="2381488" cy="224552"/>
          </a:xfrm>
          <a:prstGeom prst="rect">
            <a:avLst/>
          </a:prstGeom>
          <a:noFill/>
          <a:ln/>
        </p:spPr>
        <p:txBody>
          <a:bodyPr wrap="none" lIns="0" tIns="0" rIns="0" bIns="0" rtlCol="0" anchor="t"/>
          <a:lstStyle/>
          <a:p>
            <a:pPr algn="l" indent="0" marL="0">
              <a:lnSpc>
                <a:spcPts val="1750"/>
              </a:lnSpc>
              <a:buNone/>
            </a:pPr>
            <a:r>
              <a:rPr lang="en-US" sz="1400" b="1" dirty="0">
                <a:solidFill>
                  <a:srgbClr val="D7E5D8"/>
                </a:solidFill>
                <a:latin typeface="Syne Extra Bold" pitchFamily="34" charset="0"/>
                <a:ea typeface="Syne Extra Bold" pitchFamily="34" charset="-122"/>
                <a:cs typeface="Syne Extra Bold" pitchFamily="34" charset="-120"/>
              </a:rPr>
              <a:t>Neural Networks</a:t>
            </a:r>
            <a:endParaRPr lang="en-US" sz="1400" dirty="0"/>
          </a:p>
        </p:txBody>
      </p:sp>
      <p:sp>
        <p:nvSpPr>
          <p:cNvPr id="12" name="Text 7"/>
          <p:cNvSpPr/>
          <p:nvPr/>
        </p:nvSpPr>
        <p:spPr>
          <a:xfrm>
            <a:off x="574953" y="5024676"/>
            <a:ext cx="6650355" cy="574834"/>
          </a:xfrm>
          <a:prstGeom prst="rect">
            <a:avLst/>
          </a:prstGeom>
          <a:noFill/>
          <a:ln/>
        </p:spPr>
        <p:txBody>
          <a:bodyPr wrap="square" lIns="0" tIns="0" rIns="0" bIns="0" rtlCol="0" anchor="t"/>
          <a:lstStyle/>
          <a:p>
            <a:pPr algn="l" indent="0" marL="0">
              <a:lnSpc>
                <a:spcPts val="2250"/>
              </a:lnSpc>
              <a:buNone/>
            </a:pPr>
            <a:r>
              <a:rPr lang="en-US" sz="1400" dirty="0">
                <a:solidFill>
                  <a:srgbClr val="D7E5D8"/>
                </a:solidFill>
                <a:latin typeface="Syne" pitchFamily="34" charset="0"/>
                <a:ea typeface="Syne" pitchFamily="34" charset="-122"/>
                <a:cs typeface="Syne" pitchFamily="34" charset="-120"/>
              </a:rPr>
              <a:t>Inspired by the human brain, these algorithms consist of interconnected nodes (neurons) that process and transmit information.</a:t>
            </a:r>
            <a:endParaRPr lang="en-US" sz="1400" dirty="0"/>
          </a:p>
        </p:txBody>
      </p:sp>
      <p:pic>
        <p:nvPicPr>
          <p:cNvPr id="13" name="Image 3" descr="preencoded.png">    </p:cNvPr>
          <p:cNvPicPr>
            <a:picLocks noChangeAspect="1"/>
          </p:cNvPicPr>
          <p:nvPr/>
        </p:nvPicPr>
        <p:blipFill>
          <a:blip r:embed="rId4"/>
          <a:stretch>
            <a:fillRect/>
          </a:stretch>
        </p:blipFill>
        <p:spPr>
          <a:xfrm>
            <a:off x="7404973" y="4103132"/>
            <a:ext cx="431125" cy="431125"/>
          </a:xfrm>
          <a:prstGeom prst="rect">
            <a:avLst/>
          </a:prstGeom>
        </p:spPr>
      </p:pic>
      <p:sp>
        <p:nvSpPr>
          <p:cNvPr id="14" name="Text 8"/>
          <p:cNvSpPr/>
          <p:nvPr/>
        </p:nvSpPr>
        <p:spPr>
          <a:xfrm>
            <a:off x="7404973" y="4713923"/>
            <a:ext cx="4491871" cy="224552"/>
          </a:xfrm>
          <a:prstGeom prst="rect">
            <a:avLst/>
          </a:prstGeom>
          <a:noFill/>
          <a:ln/>
        </p:spPr>
        <p:txBody>
          <a:bodyPr wrap="none" lIns="0" tIns="0" rIns="0" bIns="0" rtlCol="0" anchor="t"/>
          <a:lstStyle/>
          <a:p>
            <a:pPr algn="l" indent="0" marL="0">
              <a:lnSpc>
                <a:spcPts val="1750"/>
              </a:lnSpc>
              <a:buNone/>
            </a:pPr>
            <a:r>
              <a:rPr lang="en-US" sz="1400" b="1" dirty="0">
                <a:solidFill>
                  <a:srgbClr val="D7E5D8"/>
                </a:solidFill>
                <a:latin typeface="Syne Extra Bold" pitchFamily="34" charset="0"/>
                <a:ea typeface="Syne Extra Bold" pitchFamily="34" charset="-122"/>
                <a:cs typeface="Syne Extra Bold" pitchFamily="34" charset="-120"/>
              </a:rPr>
              <a:t>Support Vector Machines (SVM)</a:t>
            </a:r>
            <a:endParaRPr lang="en-US" sz="1400" dirty="0"/>
          </a:p>
        </p:txBody>
      </p:sp>
      <p:sp>
        <p:nvSpPr>
          <p:cNvPr id="15" name="Text 9"/>
          <p:cNvSpPr/>
          <p:nvPr/>
        </p:nvSpPr>
        <p:spPr>
          <a:xfrm>
            <a:off x="7404973" y="5024676"/>
            <a:ext cx="6650474" cy="574834"/>
          </a:xfrm>
          <a:prstGeom prst="rect">
            <a:avLst/>
          </a:prstGeom>
          <a:noFill/>
          <a:ln/>
        </p:spPr>
        <p:txBody>
          <a:bodyPr wrap="square" lIns="0" tIns="0" rIns="0" bIns="0" rtlCol="0" anchor="t"/>
          <a:lstStyle/>
          <a:p>
            <a:pPr algn="l" indent="0" marL="0">
              <a:lnSpc>
                <a:spcPts val="2250"/>
              </a:lnSpc>
              <a:buNone/>
            </a:pPr>
            <a:r>
              <a:rPr lang="en-US" sz="1400" dirty="0">
                <a:solidFill>
                  <a:srgbClr val="D7E5D8"/>
                </a:solidFill>
                <a:latin typeface="Syne" pitchFamily="34" charset="0"/>
                <a:ea typeface="Syne" pitchFamily="34" charset="-122"/>
                <a:cs typeface="Syne" pitchFamily="34" charset="-120"/>
              </a:rPr>
              <a:t>Powerful for classification, SVMs find the optimal hyperplane that best separates data points into different classes.</a:t>
            </a:r>
            <a:endParaRPr lang="en-US" sz="1400" dirty="0"/>
          </a:p>
        </p:txBody>
      </p:sp>
      <p:pic>
        <p:nvPicPr>
          <p:cNvPr id="16" name="Image 4" descr="preencoded.png">    </p:cNvPr>
          <p:cNvPicPr>
            <a:picLocks noChangeAspect="1"/>
          </p:cNvPicPr>
          <p:nvPr/>
        </p:nvPicPr>
        <p:blipFill>
          <a:blip r:embed="rId5"/>
          <a:stretch>
            <a:fillRect/>
          </a:stretch>
        </p:blipFill>
        <p:spPr>
          <a:xfrm>
            <a:off x="574953" y="5886926"/>
            <a:ext cx="431125" cy="431125"/>
          </a:xfrm>
          <a:prstGeom prst="rect">
            <a:avLst/>
          </a:prstGeom>
        </p:spPr>
      </p:pic>
      <p:sp>
        <p:nvSpPr>
          <p:cNvPr id="17" name="Text 10"/>
          <p:cNvSpPr/>
          <p:nvPr/>
        </p:nvSpPr>
        <p:spPr>
          <a:xfrm>
            <a:off x="574953" y="6497717"/>
            <a:ext cx="2785586" cy="224552"/>
          </a:xfrm>
          <a:prstGeom prst="rect">
            <a:avLst/>
          </a:prstGeom>
          <a:noFill/>
          <a:ln/>
        </p:spPr>
        <p:txBody>
          <a:bodyPr wrap="none" lIns="0" tIns="0" rIns="0" bIns="0" rtlCol="0" anchor="t"/>
          <a:lstStyle/>
          <a:p>
            <a:pPr algn="l" indent="0" marL="0">
              <a:lnSpc>
                <a:spcPts val="1750"/>
              </a:lnSpc>
              <a:buNone/>
            </a:pPr>
            <a:r>
              <a:rPr lang="en-US" sz="1400" b="1" dirty="0">
                <a:solidFill>
                  <a:srgbClr val="D7E5D8"/>
                </a:solidFill>
                <a:latin typeface="Syne Extra Bold" pitchFamily="34" charset="0"/>
                <a:ea typeface="Syne Extra Bold" pitchFamily="34" charset="-122"/>
                <a:cs typeface="Syne Extra Bold" pitchFamily="34" charset="-120"/>
              </a:rPr>
              <a:t>K-Means Clustering</a:t>
            </a:r>
            <a:endParaRPr lang="en-US" sz="1400" dirty="0"/>
          </a:p>
        </p:txBody>
      </p:sp>
      <p:sp>
        <p:nvSpPr>
          <p:cNvPr id="18" name="Text 11"/>
          <p:cNvSpPr/>
          <p:nvPr/>
        </p:nvSpPr>
        <p:spPr>
          <a:xfrm>
            <a:off x="574953" y="6808470"/>
            <a:ext cx="6650355" cy="574834"/>
          </a:xfrm>
          <a:prstGeom prst="rect">
            <a:avLst/>
          </a:prstGeom>
          <a:noFill/>
          <a:ln/>
        </p:spPr>
        <p:txBody>
          <a:bodyPr wrap="square" lIns="0" tIns="0" rIns="0" bIns="0" rtlCol="0" anchor="t"/>
          <a:lstStyle/>
          <a:p>
            <a:pPr algn="l" indent="0" marL="0">
              <a:lnSpc>
                <a:spcPts val="2250"/>
              </a:lnSpc>
              <a:buNone/>
            </a:pPr>
            <a:r>
              <a:rPr lang="en-US" sz="1400" dirty="0">
                <a:solidFill>
                  <a:srgbClr val="D7E5D8"/>
                </a:solidFill>
                <a:latin typeface="Syne" pitchFamily="34" charset="0"/>
                <a:ea typeface="Syne" pitchFamily="34" charset="-122"/>
                <a:cs typeface="Syne" pitchFamily="34" charset="-120"/>
              </a:rPr>
              <a:t>An unsupervised algorithm that partitions data into 'k' clusters, where each data point belongs to the cluster with the nearest mean.</a:t>
            </a:r>
            <a:endParaRPr lang="en-US" sz="1400" dirty="0"/>
          </a:p>
        </p:txBody>
      </p:sp>
      <p:pic>
        <p:nvPicPr>
          <p:cNvPr id="19" name="Image 5" descr="preencoded.png">    </p:cNvPr>
          <p:cNvPicPr>
            <a:picLocks noChangeAspect="1"/>
          </p:cNvPicPr>
          <p:nvPr/>
        </p:nvPicPr>
        <p:blipFill>
          <a:blip r:embed="rId6"/>
          <a:stretch>
            <a:fillRect/>
          </a:stretch>
        </p:blipFill>
        <p:spPr>
          <a:xfrm>
            <a:off x="7404973" y="5886926"/>
            <a:ext cx="431125" cy="431125"/>
          </a:xfrm>
          <a:prstGeom prst="rect">
            <a:avLst/>
          </a:prstGeom>
        </p:spPr>
      </p:pic>
      <p:sp>
        <p:nvSpPr>
          <p:cNvPr id="20" name="Text 12"/>
          <p:cNvSpPr/>
          <p:nvPr/>
        </p:nvSpPr>
        <p:spPr>
          <a:xfrm>
            <a:off x="7404973" y="6497717"/>
            <a:ext cx="2390299" cy="224552"/>
          </a:xfrm>
          <a:prstGeom prst="rect">
            <a:avLst/>
          </a:prstGeom>
          <a:noFill/>
          <a:ln/>
        </p:spPr>
        <p:txBody>
          <a:bodyPr wrap="none" lIns="0" tIns="0" rIns="0" bIns="0" rtlCol="0" anchor="t"/>
          <a:lstStyle/>
          <a:p>
            <a:pPr algn="l" indent="0" marL="0">
              <a:lnSpc>
                <a:spcPts val="1750"/>
              </a:lnSpc>
              <a:buNone/>
            </a:pPr>
            <a:r>
              <a:rPr lang="en-US" sz="1400" b="1" dirty="0">
                <a:solidFill>
                  <a:srgbClr val="D7E5D8"/>
                </a:solidFill>
                <a:latin typeface="Syne Extra Bold" pitchFamily="34" charset="0"/>
                <a:ea typeface="Syne Extra Bold" pitchFamily="34" charset="-122"/>
                <a:cs typeface="Syne Extra Bold" pitchFamily="34" charset="-120"/>
              </a:rPr>
              <a:t>Random Forests</a:t>
            </a:r>
            <a:endParaRPr lang="en-US" sz="1400" dirty="0"/>
          </a:p>
        </p:txBody>
      </p:sp>
      <p:sp>
        <p:nvSpPr>
          <p:cNvPr id="21" name="Text 13"/>
          <p:cNvSpPr/>
          <p:nvPr/>
        </p:nvSpPr>
        <p:spPr>
          <a:xfrm>
            <a:off x="7404973" y="6808470"/>
            <a:ext cx="6650474" cy="574834"/>
          </a:xfrm>
          <a:prstGeom prst="rect">
            <a:avLst/>
          </a:prstGeom>
          <a:noFill/>
          <a:ln/>
        </p:spPr>
        <p:txBody>
          <a:bodyPr wrap="square" lIns="0" tIns="0" rIns="0" bIns="0" rtlCol="0" anchor="t"/>
          <a:lstStyle/>
          <a:p>
            <a:pPr algn="l" indent="0" marL="0">
              <a:lnSpc>
                <a:spcPts val="2250"/>
              </a:lnSpc>
              <a:buNone/>
            </a:pPr>
            <a:r>
              <a:rPr lang="en-US" sz="1400" dirty="0">
                <a:solidFill>
                  <a:srgbClr val="D7E5D8"/>
                </a:solidFill>
                <a:latin typeface="Syne" pitchFamily="34" charset="0"/>
                <a:ea typeface="Syne" pitchFamily="34" charset="-122"/>
                <a:cs typeface="Syne" pitchFamily="34" charset="-120"/>
              </a:rPr>
              <a:t>An ensemble method that builds multiple decision trees and merges their outputs to improve accuracy and reduce overfitting.</a:t>
            </a:r>
            <a:endParaRPr lang="en-US" sz="1400" dirty="0"/>
          </a:p>
        </p:txBody>
      </p:sp>
      <p:sp>
        <p:nvSpPr>
          <p:cNvPr id="22" name="Text 14"/>
          <p:cNvSpPr/>
          <p:nvPr/>
        </p:nvSpPr>
        <p:spPr>
          <a:xfrm>
            <a:off x="574953" y="7544991"/>
            <a:ext cx="13480494" cy="287417"/>
          </a:xfrm>
          <a:prstGeom prst="rect">
            <a:avLst/>
          </a:prstGeom>
          <a:noFill/>
          <a:ln/>
        </p:spPr>
        <p:txBody>
          <a:bodyPr wrap="none" lIns="0" tIns="0" rIns="0" bIns="0" rtlCol="0" anchor="t"/>
          <a:lstStyle/>
          <a:p>
            <a:pPr algn="l" indent="0" marL="0">
              <a:lnSpc>
                <a:spcPts val="2250"/>
              </a:lnSpc>
              <a:buNone/>
            </a:pPr>
            <a:r>
              <a:rPr lang="en-US" sz="1400" dirty="0">
                <a:solidFill>
                  <a:srgbClr val="D7E5D8"/>
                </a:solidFill>
                <a:latin typeface="Syne" pitchFamily="34" charset="0"/>
                <a:ea typeface="Syne" pitchFamily="34" charset="-122"/>
                <a:cs typeface="Syne" pitchFamily="34" charset="-120"/>
              </a:rPr>
              <a:t>Choosing the right algorithm is critical and depends on the problem at hand, the nature of the data, and the desired outcome.</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26733" y="1348859"/>
            <a:ext cx="12510611" cy="411599"/>
          </a:xfrm>
          <a:prstGeom prst="rect">
            <a:avLst/>
          </a:prstGeom>
          <a:noFill/>
          <a:ln/>
        </p:spPr>
        <p:txBody>
          <a:bodyPr wrap="none" lIns="0" tIns="0" rIns="0" bIns="0" rtlCol="0" anchor="t"/>
          <a:lstStyle/>
          <a:p>
            <a:pPr algn="l" indent="0" marL="0">
              <a:lnSpc>
                <a:spcPts val="3200"/>
              </a:lnSpc>
              <a:buNone/>
            </a:pPr>
            <a:r>
              <a:rPr lang="en-US" sz="2550" b="1" dirty="0">
                <a:solidFill>
                  <a:srgbClr val="F0F4F1"/>
                </a:solidFill>
                <a:latin typeface="Syne Extra Bold" pitchFamily="34" charset="0"/>
                <a:ea typeface="Syne Extra Bold" pitchFamily="34" charset="-122"/>
                <a:cs typeface="Syne Extra Bold" pitchFamily="34" charset="-120"/>
              </a:rPr>
              <a:t>Essential ML Jargon: Understanding the Lexicon</a:t>
            </a:r>
            <a:endParaRPr lang="en-US" sz="2550" dirty="0"/>
          </a:p>
        </p:txBody>
      </p:sp>
      <p:sp>
        <p:nvSpPr>
          <p:cNvPr id="3" name="Text 1"/>
          <p:cNvSpPr/>
          <p:nvPr/>
        </p:nvSpPr>
        <p:spPr>
          <a:xfrm>
            <a:off x="526733" y="2023824"/>
            <a:ext cx="13576935" cy="263366"/>
          </a:xfrm>
          <a:prstGeom prst="rect">
            <a:avLst/>
          </a:prstGeom>
          <a:noFill/>
          <a:ln/>
        </p:spPr>
        <p:txBody>
          <a:bodyPr wrap="non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Navigating the world of Machine Learning requires familiarity with its specialized terminology. Here are some critical terms you'll encounter:</a:t>
            </a:r>
            <a:endParaRPr lang="en-US" sz="1250" dirty="0"/>
          </a:p>
        </p:txBody>
      </p:sp>
      <p:sp>
        <p:nvSpPr>
          <p:cNvPr id="4" name="Shape 2"/>
          <p:cNvSpPr/>
          <p:nvPr/>
        </p:nvSpPr>
        <p:spPr>
          <a:xfrm>
            <a:off x="526733" y="2435304"/>
            <a:ext cx="13576935" cy="4033838"/>
          </a:xfrm>
          <a:prstGeom prst="roundRect">
            <a:avLst>
              <a:gd name="adj" fmla="val 1371"/>
            </a:avLst>
          </a:prstGeom>
          <a:noFill/>
          <a:ln w="7620">
            <a:solidFill>
              <a:srgbClr val="FFFFFF">
                <a:alpha val="24000"/>
              </a:srgbClr>
            </a:solidFill>
            <a:prstDash val="solid"/>
          </a:ln>
        </p:spPr>
      </p:sp>
      <p:sp>
        <p:nvSpPr>
          <p:cNvPr id="5" name="Shape 3"/>
          <p:cNvSpPr/>
          <p:nvPr/>
        </p:nvSpPr>
        <p:spPr>
          <a:xfrm>
            <a:off x="534353" y="2442924"/>
            <a:ext cx="13561695" cy="699849"/>
          </a:xfrm>
          <a:prstGeom prst="rect">
            <a:avLst/>
          </a:prstGeom>
          <a:solidFill>
            <a:srgbClr val="FFFFFF">
              <a:alpha val="4000"/>
            </a:srgbClr>
          </a:solidFill>
          <a:ln/>
        </p:spPr>
      </p:sp>
      <p:sp>
        <p:nvSpPr>
          <p:cNvPr id="6" name="Text 4"/>
          <p:cNvSpPr/>
          <p:nvPr/>
        </p:nvSpPr>
        <p:spPr>
          <a:xfrm>
            <a:off x="666155" y="2529483"/>
            <a:ext cx="3801308" cy="263366"/>
          </a:xfrm>
          <a:prstGeom prst="rect">
            <a:avLst/>
          </a:prstGeom>
          <a:noFill/>
          <a:ln/>
        </p:spPr>
        <p:txBody>
          <a:bodyPr wrap="none" lIns="0" tIns="0" rIns="0" bIns="0" rtlCol="0" anchor="t"/>
          <a:lstStyle/>
          <a:p>
            <a:pPr algn="l" indent="0" marL="0">
              <a:lnSpc>
                <a:spcPts val="2050"/>
              </a:lnSpc>
              <a:buNone/>
            </a:pPr>
            <a:r>
              <a:rPr lang="en-US" sz="1250" b="1" dirty="0">
                <a:solidFill>
                  <a:srgbClr val="D7E5D8"/>
                </a:solidFill>
                <a:latin typeface="Syne" pitchFamily="34" charset="0"/>
                <a:ea typeface="Syne" pitchFamily="34" charset="-122"/>
                <a:cs typeface="Syne" pitchFamily="34" charset="-120"/>
              </a:rPr>
              <a:t>Model</a:t>
            </a:r>
            <a:endParaRPr lang="en-US" sz="1250" dirty="0"/>
          </a:p>
        </p:txBody>
      </p:sp>
      <p:sp>
        <p:nvSpPr>
          <p:cNvPr id="7" name="Text 5"/>
          <p:cNvSpPr/>
          <p:nvPr/>
        </p:nvSpPr>
        <p:spPr>
          <a:xfrm>
            <a:off x="4738449" y="2529483"/>
            <a:ext cx="9225915" cy="526733"/>
          </a:xfrm>
          <a:prstGeom prst="rect">
            <a:avLst/>
          </a:prstGeom>
          <a:noFill/>
          <a:ln/>
        </p:spPr>
        <p:txBody>
          <a:bodyPr wrap="squar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The output of a machine learning algorithm trained on data. It makes predictions or classifications based on new inputs. (Function Approximation)</a:t>
            </a:r>
            <a:endParaRPr lang="en-US" sz="1250" dirty="0"/>
          </a:p>
        </p:txBody>
      </p:sp>
      <p:sp>
        <p:nvSpPr>
          <p:cNvPr id="8" name="Shape 6"/>
          <p:cNvSpPr/>
          <p:nvPr/>
        </p:nvSpPr>
        <p:spPr>
          <a:xfrm>
            <a:off x="534353" y="3142774"/>
            <a:ext cx="13561695" cy="436483"/>
          </a:xfrm>
          <a:prstGeom prst="rect">
            <a:avLst/>
          </a:prstGeom>
          <a:solidFill>
            <a:srgbClr val="000000">
              <a:alpha val="4000"/>
            </a:srgbClr>
          </a:solidFill>
          <a:ln/>
        </p:spPr>
      </p:sp>
      <p:sp>
        <p:nvSpPr>
          <p:cNvPr id="9" name="Text 7"/>
          <p:cNvSpPr/>
          <p:nvPr/>
        </p:nvSpPr>
        <p:spPr>
          <a:xfrm>
            <a:off x="666155" y="3229332"/>
            <a:ext cx="3801308" cy="263366"/>
          </a:xfrm>
          <a:prstGeom prst="rect">
            <a:avLst/>
          </a:prstGeom>
          <a:noFill/>
          <a:ln/>
        </p:spPr>
        <p:txBody>
          <a:bodyPr wrap="none" lIns="0" tIns="0" rIns="0" bIns="0" rtlCol="0" anchor="t"/>
          <a:lstStyle/>
          <a:p>
            <a:pPr algn="l" indent="0" marL="0">
              <a:lnSpc>
                <a:spcPts val="2050"/>
              </a:lnSpc>
              <a:buNone/>
            </a:pPr>
            <a:r>
              <a:rPr lang="en-US" sz="1250" b="1" dirty="0">
                <a:solidFill>
                  <a:srgbClr val="D7E5D8"/>
                </a:solidFill>
                <a:latin typeface="Syne" pitchFamily="34" charset="0"/>
                <a:ea typeface="Syne" pitchFamily="34" charset="-122"/>
                <a:cs typeface="Syne" pitchFamily="34" charset="-120"/>
              </a:rPr>
              <a:t>Feature</a:t>
            </a:r>
            <a:endParaRPr lang="en-US" sz="1250" dirty="0"/>
          </a:p>
        </p:txBody>
      </p:sp>
      <p:sp>
        <p:nvSpPr>
          <p:cNvPr id="10" name="Text 8"/>
          <p:cNvSpPr/>
          <p:nvPr/>
        </p:nvSpPr>
        <p:spPr>
          <a:xfrm>
            <a:off x="4738449" y="3229332"/>
            <a:ext cx="9225915" cy="263366"/>
          </a:xfrm>
          <a:prstGeom prst="rect">
            <a:avLst/>
          </a:prstGeom>
          <a:noFill/>
          <a:ln/>
        </p:spPr>
        <p:txBody>
          <a:bodyPr wrap="non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An individual measurable property or characteristic of a phenomenon being observed. Input variables to the model.</a:t>
            </a:r>
            <a:endParaRPr lang="en-US" sz="1250" dirty="0"/>
          </a:p>
        </p:txBody>
      </p:sp>
      <p:sp>
        <p:nvSpPr>
          <p:cNvPr id="11" name="Shape 9"/>
          <p:cNvSpPr/>
          <p:nvPr/>
        </p:nvSpPr>
        <p:spPr>
          <a:xfrm>
            <a:off x="534353" y="3579257"/>
            <a:ext cx="13561695" cy="699849"/>
          </a:xfrm>
          <a:prstGeom prst="rect">
            <a:avLst/>
          </a:prstGeom>
          <a:solidFill>
            <a:srgbClr val="FFFFFF">
              <a:alpha val="4000"/>
            </a:srgbClr>
          </a:solidFill>
          <a:ln/>
        </p:spPr>
      </p:sp>
      <p:sp>
        <p:nvSpPr>
          <p:cNvPr id="12" name="Text 10"/>
          <p:cNvSpPr/>
          <p:nvPr/>
        </p:nvSpPr>
        <p:spPr>
          <a:xfrm>
            <a:off x="666155" y="3665815"/>
            <a:ext cx="3801308" cy="263366"/>
          </a:xfrm>
          <a:prstGeom prst="rect">
            <a:avLst/>
          </a:prstGeom>
          <a:noFill/>
          <a:ln/>
        </p:spPr>
        <p:txBody>
          <a:bodyPr wrap="none" lIns="0" tIns="0" rIns="0" bIns="0" rtlCol="0" anchor="t"/>
          <a:lstStyle/>
          <a:p>
            <a:pPr algn="l" indent="0" marL="0">
              <a:lnSpc>
                <a:spcPts val="2050"/>
              </a:lnSpc>
              <a:buNone/>
            </a:pPr>
            <a:r>
              <a:rPr lang="en-US" sz="1250" b="1" dirty="0">
                <a:solidFill>
                  <a:srgbClr val="D7E5D8"/>
                </a:solidFill>
                <a:latin typeface="Syne" pitchFamily="34" charset="0"/>
                <a:ea typeface="Syne" pitchFamily="34" charset="-122"/>
                <a:cs typeface="Syne" pitchFamily="34" charset="-120"/>
              </a:rPr>
              <a:t>Dataset</a:t>
            </a:r>
            <a:endParaRPr lang="en-US" sz="1250" dirty="0"/>
          </a:p>
        </p:txBody>
      </p:sp>
      <p:sp>
        <p:nvSpPr>
          <p:cNvPr id="13" name="Text 11"/>
          <p:cNvSpPr/>
          <p:nvPr/>
        </p:nvSpPr>
        <p:spPr>
          <a:xfrm>
            <a:off x="4738449" y="3665815"/>
            <a:ext cx="9225915" cy="526733"/>
          </a:xfrm>
          <a:prstGeom prst="rect">
            <a:avLst/>
          </a:prstGeom>
          <a:noFill/>
          <a:ln/>
        </p:spPr>
        <p:txBody>
          <a:bodyPr wrap="squar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A collection of related sets of information that is composed of separate elements but can be manipulated as a unit by a computer.</a:t>
            </a:r>
            <a:endParaRPr lang="en-US" sz="1250" dirty="0"/>
          </a:p>
        </p:txBody>
      </p:sp>
      <p:sp>
        <p:nvSpPr>
          <p:cNvPr id="14" name="Shape 12"/>
          <p:cNvSpPr/>
          <p:nvPr/>
        </p:nvSpPr>
        <p:spPr>
          <a:xfrm>
            <a:off x="534353" y="4279106"/>
            <a:ext cx="13561695" cy="436483"/>
          </a:xfrm>
          <a:prstGeom prst="rect">
            <a:avLst/>
          </a:prstGeom>
          <a:solidFill>
            <a:srgbClr val="000000">
              <a:alpha val="4000"/>
            </a:srgbClr>
          </a:solidFill>
          <a:ln/>
        </p:spPr>
      </p:sp>
      <p:sp>
        <p:nvSpPr>
          <p:cNvPr id="15" name="Text 13"/>
          <p:cNvSpPr/>
          <p:nvPr/>
        </p:nvSpPr>
        <p:spPr>
          <a:xfrm>
            <a:off x="666155" y="4365665"/>
            <a:ext cx="3801308" cy="263366"/>
          </a:xfrm>
          <a:prstGeom prst="rect">
            <a:avLst/>
          </a:prstGeom>
          <a:noFill/>
          <a:ln/>
        </p:spPr>
        <p:txBody>
          <a:bodyPr wrap="none" lIns="0" tIns="0" rIns="0" bIns="0" rtlCol="0" anchor="t"/>
          <a:lstStyle/>
          <a:p>
            <a:pPr algn="l" indent="0" marL="0">
              <a:lnSpc>
                <a:spcPts val="2050"/>
              </a:lnSpc>
              <a:buNone/>
            </a:pPr>
            <a:r>
              <a:rPr lang="en-US" sz="1250" b="1" dirty="0">
                <a:solidFill>
                  <a:srgbClr val="D7E5D8"/>
                </a:solidFill>
                <a:latin typeface="Syne" pitchFamily="34" charset="0"/>
                <a:ea typeface="Syne" pitchFamily="34" charset="-122"/>
                <a:cs typeface="Syne" pitchFamily="34" charset="-120"/>
              </a:rPr>
              <a:t>Training Data</a:t>
            </a:r>
            <a:endParaRPr lang="en-US" sz="1250" dirty="0"/>
          </a:p>
        </p:txBody>
      </p:sp>
      <p:sp>
        <p:nvSpPr>
          <p:cNvPr id="16" name="Text 14"/>
          <p:cNvSpPr/>
          <p:nvPr/>
        </p:nvSpPr>
        <p:spPr>
          <a:xfrm>
            <a:off x="4738449" y="4365665"/>
            <a:ext cx="9225915" cy="263366"/>
          </a:xfrm>
          <a:prstGeom prst="rect">
            <a:avLst/>
          </a:prstGeom>
          <a:noFill/>
          <a:ln/>
        </p:spPr>
        <p:txBody>
          <a:bodyPr wrap="non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The portion of the dataset used to train the machine learning model. The model learns patterns from this data.</a:t>
            </a:r>
            <a:endParaRPr lang="en-US" sz="1250" dirty="0"/>
          </a:p>
        </p:txBody>
      </p:sp>
      <p:sp>
        <p:nvSpPr>
          <p:cNvPr id="17" name="Shape 15"/>
          <p:cNvSpPr/>
          <p:nvPr/>
        </p:nvSpPr>
        <p:spPr>
          <a:xfrm>
            <a:off x="534353" y="4715589"/>
            <a:ext cx="13561695" cy="436483"/>
          </a:xfrm>
          <a:prstGeom prst="rect">
            <a:avLst/>
          </a:prstGeom>
          <a:solidFill>
            <a:srgbClr val="FFFFFF">
              <a:alpha val="4000"/>
            </a:srgbClr>
          </a:solidFill>
          <a:ln/>
        </p:spPr>
      </p:sp>
      <p:sp>
        <p:nvSpPr>
          <p:cNvPr id="18" name="Text 16"/>
          <p:cNvSpPr/>
          <p:nvPr/>
        </p:nvSpPr>
        <p:spPr>
          <a:xfrm>
            <a:off x="666155" y="4802148"/>
            <a:ext cx="3801308" cy="263366"/>
          </a:xfrm>
          <a:prstGeom prst="rect">
            <a:avLst/>
          </a:prstGeom>
          <a:noFill/>
          <a:ln/>
        </p:spPr>
        <p:txBody>
          <a:bodyPr wrap="none" lIns="0" tIns="0" rIns="0" bIns="0" rtlCol="0" anchor="t"/>
          <a:lstStyle/>
          <a:p>
            <a:pPr algn="l" indent="0" marL="0">
              <a:lnSpc>
                <a:spcPts val="2050"/>
              </a:lnSpc>
              <a:buNone/>
            </a:pPr>
            <a:r>
              <a:rPr lang="en-US" sz="1250" b="1" dirty="0">
                <a:solidFill>
                  <a:srgbClr val="D7E5D8"/>
                </a:solidFill>
                <a:latin typeface="Syne" pitchFamily="34" charset="0"/>
                <a:ea typeface="Syne" pitchFamily="34" charset="-122"/>
                <a:cs typeface="Syne" pitchFamily="34" charset="-120"/>
              </a:rPr>
              <a:t>Test Data</a:t>
            </a:r>
            <a:endParaRPr lang="en-US" sz="1250" dirty="0"/>
          </a:p>
        </p:txBody>
      </p:sp>
      <p:sp>
        <p:nvSpPr>
          <p:cNvPr id="19" name="Text 17"/>
          <p:cNvSpPr/>
          <p:nvPr/>
        </p:nvSpPr>
        <p:spPr>
          <a:xfrm>
            <a:off x="4738449" y="4802148"/>
            <a:ext cx="9225915" cy="263366"/>
          </a:xfrm>
          <a:prstGeom prst="rect">
            <a:avLst/>
          </a:prstGeom>
          <a:noFill/>
          <a:ln/>
        </p:spPr>
        <p:txBody>
          <a:bodyPr wrap="non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The portion of the dataset used to evaluate the trained model's performance on unseen data, ensuring generalization.</a:t>
            </a:r>
            <a:endParaRPr lang="en-US" sz="1250" dirty="0"/>
          </a:p>
        </p:txBody>
      </p:sp>
      <p:sp>
        <p:nvSpPr>
          <p:cNvPr id="20" name="Shape 18"/>
          <p:cNvSpPr/>
          <p:nvPr/>
        </p:nvSpPr>
        <p:spPr>
          <a:xfrm>
            <a:off x="534353" y="5152072"/>
            <a:ext cx="13561695" cy="436483"/>
          </a:xfrm>
          <a:prstGeom prst="rect">
            <a:avLst/>
          </a:prstGeom>
          <a:solidFill>
            <a:srgbClr val="000000">
              <a:alpha val="4000"/>
            </a:srgbClr>
          </a:solidFill>
          <a:ln/>
        </p:spPr>
      </p:sp>
      <p:sp>
        <p:nvSpPr>
          <p:cNvPr id="21" name="Text 19"/>
          <p:cNvSpPr/>
          <p:nvPr/>
        </p:nvSpPr>
        <p:spPr>
          <a:xfrm>
            <a:off x="666155" y="5238631"/>
            <a:ext cx="3801308" cy="263366"/>
          </a:xfrm>
          <a:prstGeom prst="rect">
            <a:avLst/>
          </a:prstGeom>
          <a:noFill/>
          <a:ln/>
        </p:spPr>
        <p:txBody>
          <a:bodyPr wrap="none" lIns="0" tIns="0" rIns="0" bIns="0" rtlCol="0" anchor="t"/>
          <a:lstStyle/>
          <a:p>
            <a:pPr algn="l" indent="0" marL="0">
              <a:lnSpc>
                <a:spcPts val="2050"/>
              </a:lnSpc>
              <a:buNone/>
            </a:pPr>
            <a:r>
              <a:rPr lang="en-US" sz="1250" b="1" dirty="0">
                <a:solidFill>
                  <a:srgbClr val="D7E5D8"/>
                </a:solidFill>
                <a:latin typeface="Syne" pitchFamily="34" charset="0"/>
                <a:ea typeface="Syne" pitchFamily="34" charset="-122"/>
                <a:cs typeface="Syne" pitchFamily="34" charset="-120"/>
              </a:rPr>
              <a:t>Overfitting</a:t>
            </a:r>
            <a:endParaRPr lang="en-US" sz="1250" dirty="0"/>
          </a:p>
        </p:txBody>
      </p:sp>
      <p:sp>
        <p:nvSpPr>
          <p:cNvPr id="22" name="Text 20"/>
          <p:cNvSpPr/>
          <p:nvPr/>
        </p:nvSpPr>
        <p:spPr>
          <a:xfrm>
            <a:off x="4738449" y="5238631"/>
            <a:ext cx="9225915" cy="263366"/>
          </a:xfrm>
          <a:prstGeom prst="rect">
            <a:avLst/>
          </a:prstGeom>
          <a:noFill/>
          <a:ln/>
        </p:spPr>
        <p:txBody>
          <a:bodyPr wrap="non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When a model learns the training data too well, including its noise, leading to poor performance on new, unseen data.</a:t>
            </a:r>
            <a:endParaRPr lang="en-US" sz="1250" dirty="0"/>
          </a:p>
        </p:txBody>
      </p:sp>
      <p:sp>
        <p:nvSpPr>
          <p:cNvPr id="23" name="Shape 21"/>
          <p:cNvSpPr/>
          <p:nvPr/>
        </p:nvSpPr>
        <p:spPr>
          <a:xfrm>
            <a:off x="534353" y="5588556"/>
            <a:ext cx="13561695" cy="436483"/>
          </a:xfrm>
          <a:prstGeom prst="rect">
            <a:avLst/>
          </a:prstGeom>
          <a:solidFill>
            <a:srgbClr val="FFFFFF">
              <a:alpha val="4000"/>
            </a:srgbClr>
          </a:solidFill>
          <a:ln/>
        </p:spPr>
      </p:sp>
      <p:sp>
        <p:nvSpPr>
          <p:cNvPr id="24" name="Text 22"/>
          <p:cNvSpPr/>
          <p:nvPr/>
        </p:nvSpPr>
        <p:spPr>
          <a:xfrm>
            <a:off x="666155" y="5675114"/>
            <a:ext cx="3801308" cy="263366"/>
          </a:xfrm>
          <a:prstGeom prst="rect">
            <a:avLst/>
          </a:prstGeom>
          <a:noFill/>
          <a:ln/>
        </p:spPr>
        <p:txBody>
          <a:bodyPr wrap="none" lIns="0" tIns="0" rIns="0" bIns="0" rtlCol="0" anchor="t"/>
          <a:lstStyle/>
          <a:p>
            <a:pPr algn="l" indent="0" marL="0">
              <a:lnSpc>
                <a:spcPts val="2050"/>
              </a:lnSpc>
              <a:buNone/>
            </a:pPr>
            <a:r>
              <a:rPr lang="en-US" sz="1250" b="1" dirty="0">
                <a:solidFill>
                  <a:srgbClr val="D7E5D8"/>
                </a:solidFill>
                <a:latin typeface="Syne" pitchFamily="34" charset="0"/>
                <a:ea typeface="Syne" pitchFamily="34" charset="-122"/>
                <a:cs typeface="Syne" pitchFamily="34" charset="-120"/>
              </a:rPr>
              <a:t>Bias</a:t>
            </a:r>
            <a:endParaRPr lang="en-US" sz="1250" dirty="0"/>
          </a:p>
        </p:txBody>
      </p:sp>
      <p:sp>
        <p:nvSpPr>
          <p:cNvPr id="25" name="Text 23"/>
          <p:cNvSpPr/>
          <p:nvPr/>
        </p:nvSpPr>
        <p:spPr>
          <a:xfrm>
            <a:off x="4738449" y="5675114"/>
            <a:ext cx="9225915" cy="263366"/>
          </a:xfrm>
          <a:prstGeom prst="rect">
            <a:avLst/>
          </a:prstGeom>
          <a:noFill/>
          <a:ln/>
        </p:spPr>
        <p:txBody>
          <a:bodyPr wrap="non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The tendency of a model to consistently learn the wrong relationship between input and output, leading to systematic errors.</a:t>
            </a:r>
            <a:endParaRPr lang="en-US" sz="1250" dirty="0"/>
          </a:p>
        </p:txBody>
      </p:sp>
      <p:sp>
        <p:nvSpPr>
          <p:cNvPr id="26" name="Shape 24"/>
          <p:cNvSpPr/>
          <p:nvPr/>
        </p:nvSpPr>
        <p:spPr>
          <a:xfrm>
            <a:off x="534353" y="6025039"/>
            <a:ext cx="13561695" cy="436483"/>
          </a:xfrm>
          <a:prstGeom prst="rect">
            <a:avLst/>
          </a:prstGeom>
          <a:solidFill>
            <a:srgbClr val="000000">
              <a:alpha val="4000"/>
            </a:srgbClr>
          </a:solidFill>
          <a:ln/>
        </p:spPr>
      </p:sp>
      <p:sp>
        <p:nvSpPr>
          <p:cNvPr id="27" name="Text 25"/>
          <p:cNvSpPr/>
          <p:nvPr/>
        </p:nvSpPr>
        <p:spPr>
          <a:xfrm>
            <a:off x="666155" y="6111597"/>
            <a:ext cx="3801308" cy="263366"/>
          </a:xfrm>
          <a:prstGeom prst="rect">
            <a:avLst/>
          </a:prstGeom>
          <a:noFill/>
          <a:ln/>
        </p:spPr>
        <p:txBody>
          <a:bodyPr wrap="none" lIns="0" tIns="0" rIns="0" bIns="0" rtlCol="0" anchor="t"/>
          <a:lstStyle/>
          <a:p>
            <a:pPr algn="l" indent="0" marL="0">
              <a:lnSpc>
                <a:spcPts val="2050"/>
              </a:lnSpc>
              <a:buNone/>
            </a:pPr>
            <a:r>
              <a:rPr lang="en-US" sz="1250" b="1" dirty="0">
                <a:solidFill>
                  <a:srgbClr val="D7E5D8"/>
                </a:solidFill>
                <a:latin typeface="Syne" pitchFamily="34" charset="0"/>
                <a:ea typeface="Syne" pitchFamily="34" charset="-122"/>
                <a:cs typeface="Syne" pitchFamily="34" charset="-120"/>
              </a:rPr>
              <a:t>Accuracy</a:t>
            </a:r>
            <a:endParaRPr lang="en-US" sz="1250" dirty="0"/>
          </a:p>
        </p:txBody>
      </p:sp>
      <p:sp>
        <p:nvSpPr>
          <p:cNvPr id="28" name="Text 26"/>
          <p:cNvSpPr/>
          <p:nvPr/>
        </p:nvSpPr>
        <p:spPr>
          <a:xfrm>
            <a:off x="4738449" y="6111597"/>
            <a:ext cx="9225915" cy="263366"/>
          </a:xfrm>
          <a:prstGeom prst="rect">
            <a:avLst/>
          </a:prstGeom>
          <a:noFill/>
          <a:ln/>
        </p:spPr>
        <p:txBody>
          <a:bodyPr wrap="non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A common metric representing the proportion of correct predictions made by the model out of the total predictions.</a:t>
            </a:r>
            <a:endParaRPr lang="en-US" sz="1250" dirty="0"/>
          </a:p>
        </p:txBody>
      </p:sp>
      <p:sp>
        <p:nvSpPr>
          <p:cNvPr id="29" name="Text 27"/>
          <p:cNvSpPr/>
          <p:nvPr/>
        </p:nvSpPr>
        <p:spPr>
          <a:xfrm>
            <a:off x="526733" y="6617256"/>
            <a:ext cx="13576935" cy="263366"/>
          </a:xfrm>
          <a:prstGeom prst="rect">
            <a:avLst/>
          </a:prstGeom>
          <a:noFill/>
          <a:ln/>
        </p:spPr>
        <p:txBody>
          <a:bodyPr wrap="none" lIns="0" tIns="0" rIns="0" bIns="0" rtlCol="0" anchor="t"/>
          <a:lstStyle/>
          <a:p>
            <a:pPr algn="l" indent="0" marL="0">
              <a:lnSpc>
                <a:spcPts val="2050"/>
              </a:lnSpc>
              <a:buNone/>
            </a:pPr>
            <a:r>
              <a:rPr lang="en-US" sz="1250" dirty="0">
                <a:solidFill>
                  <a:srgbClr val="D7E5D8"/>
                </a:solidFill>
                <a:latin typeface="Syne" pitchFamily="34" charset="0"/>
                <a:ea typeface="Syne" pitchFamily="34" charset="-122"/>
                <a:cs typeface="Syne" pitchFamily="34" charset="-120"/>
              </a:rPr>
              <a:t>Understanding these terms is fundamental to comprehending ML concepts and communicating effectively within the field and there are many more terms , we will learn it in the future.</a:t>
            </a:r>
            <a:endParaRPr lang="en-US" sz="12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63178" y="1254442"/>
            <a:ext cx="13304044" cy="1036320"/>
          </a:xfrm>
          <a:prstGeom prst="rect">
            <a:avLst/>
          </a:prstGeom>
          <a:noFill/>
          <a:ln/>
        </p:spPr>
        <p:txBody>
          <a:bodyPr wrap="square" lIns="0" tIns="0" rIns="0" bIns="0" rtlCol="0" anchor="t"/>
          <a:lstStyle/>
          <a:p>
            <a:pPr algn="l" indent="0" marL="0">
              <a:lnSpc>
                <a:spcPts val="4050"/>
              </a:lnSpc>
              <a:buNone/>
            </a:pPr>
            <a:r>
              <a:rPr lang="en-US" sz="3250" b="1" dirty="0">
                <a:solidFill>
                  <a:srgbClr val="F0F4F1"/>
                </a:solidFill>
                <a:latin typeface="Syne Extra Bold" pitchFamily="34" charset="0"/>
                <a:ea typeface="Syne Extra Bold" pitchFamily="34" charset="-122"/>
                <a:cs typeface="Syne Extra Bold" pitchFamily="34" charset="-120"/>
              </a:rPr>
              <a:t>Real-World Impact: ML Applications Across Industries</a:t>
            </a:r>
            <a:endParaRPr lang="en-US" sz="3250" dirty="0"/>
          </a:p>
        </p:txBody>
      </p:sp>
      <p:sp>
        <p:nvSpPr>
          <p:cNvPr id="3" name="Text 1"/>
          <p:cNvSpPr/>
          <p:nvPr/>
        </p:nvSpPr>
        <p:spPr>
          <a:xfrm>
            <a:off x="663178" y="2622352"/>
            <a:ext cx="13304044" cy="663178"/>
          </a:xfrm>
          <a:prstGeom prst="rect">
            <a:avLst/>
          </a:prstGeom>
          <a:noFill/>
          <a:ln/>
        </p:spPr>
        <p:txBody>
          <a:bodyPr wrap="square" lIns="0" tIns="0" rIns="0" bIns="0" rtlCol="0" anchor="t"/>
          <a:lstStyle/>
          <a:p>
            <a:pPr algn="l" indent="0" marL="0">
              <a:lnSpc>
                <a:spcPts val="2600"/>
              </a:lnSpc>
              <a:buNone/>
            </a:pPr>
            <a:r>
              <a:rPr lang="en-US" sz="1600" dirty="0">
                <a:solidFill>
                  <a:srgbClr val="D7E5D8"/>
                </a:solidFill>
                <a:latin typeface="Syne" pitchFamily="34" charset="0"/>
                <a:ea typeface="Syne" pitchFamily="34" charset="-122"/>
                <a:cs typeface="Syne" pitchFamily="34" charset="-120"/>
              </a:rPr>
              <a:t>Machine Learning is no longer a theoretical concept; it's a practical tool driving innovation and efficiency across virtually every sector. Its impact is visible in countless daily interactions.</a:t>
            </a:r>
            <a:endParaRPr lang="en-US" sz="1600" dirty="0"/>
          </a:p>
        </p:txBody>
      </p:sp>
      <p:pic>
        <p:nvPicPr>
          <p:cNvPr id="4" name="Image 0" descr="preencoded.png">    </p:cNvPr>
          <p:cNvPicPr>
            <a:picLocks noChangeAspect="1"/>
          </p:cNvPicPr>
          <p:nvPr/>
        </p:nvPicPr>
        <p:blipFill>
          <a:blip r:embed="rId1"/>
          <a:stretch>
            <a:fillRect/>
          </a:stretch>
        </p:blipFill>
        <p:spPr>
          <a:xfrm>
            <a:off x="670798" y="3580805"/>
            <a:ext cx="2104192" cy="2104192"/>
          </a:xfrm>
          <a:prstGeom prst="rect">
            <a:avLst/>
          </a:prstGeom>
        </p:spPr>
      </p:pic>
      <p:pic>
        <p:nvPicPr>
          <p:cNvPr id="5" name="Image 1" descr="preencoded.png">    </p:cNvPr>
          <p:cNvPicPr>
            <a:picLocks noChangeAspect="1"/>
          </p:cNvPicPr>
          <p:nvPr/>
        </p:nvPicPr>
        <p:blipFill>
          <a:blip r:embed="rId2"/>
          <a:stretch>
            <a:fillRect/>
          </a:stretch>
        </p:blipFill>
        <p:spPr>
          <a:xfrm>
            <a:off x="2907625" y="3580805"/>
            <a:ext cx="2104311" cy="2104311"/>
          </a:xfrm>
          <a:prstGeom prst="rect">
            <a:avLst/>
          </a:prstGeom>
        </p:spPr>
      </p:pic>
      <p:pic>
        <p:nvPicPr>
          <p:cNvPr id="6" name="Image 2" descr="preencoded.png">    </p:cNvPr>
          <p:cNvPicPr>
            <a:picLocks noChangeAspect="1"/>
          </p:cNvPicPr>
          <p:nvPr/>
        </p:nvPicPr>
        <p:blipFill>
          <a:blip r:embed="rId3"/>
          <a:stretch>
            <a:fillRect/>
          </a:stretch>
        </p:blipFill>
        <p:spPr>
          <a:xfrm>
            <a:off x="5144572" y="3580805"/>
            <a:ext cx="2104192" cy="2104192"/>
          </a:xfrm>
          <a:prstGeom prst="rect">
            <a:avLst/>
          </a:prstGeom>
        </p:spPr>
      </p:pic>
      <p:pic>
        <p:nvPicPr>
          <p:cNvPr id="7" name="Image 3" descr="preencoded.png">    </p:cNvPr>
          <p:cNvPicPr>
            <a:picLocks noChangeAspect="1"/>
          </p:cNvPicPr>
          <p:nvPr/>
        </p:nvPicPr>
        <p:blipFill>
          <a:blip r:embed="rId4"/>
          <a:stretch>
            <a:fillRect/>
          </a:stretch>
        </p:blipFill>
        <p:spPr>
          <a:xfrm>
            <a:off x="7381399" y="3580805"/>
            <a:ext cx="2104311" cy="2104311"/>
          </a:xfrm>
          <a:prstGeom prst="rect">
            <a:avLst/>
          </a:prstGeom>
        </p:spPr>
      </p:pic>
      <p:pic>
        <p:nvPicPr>
          <p:cNvPr id="8" name="Image 4" descr="preencoded.png">    </p:cNvPr>
          <p:cNvPicPr>
            <a:picLocks noChangeAspect="1"/>
          </p:cNvPicPr>
          <p:nvPr/>
        </p:nvPicPr>
        <p:blipFill>
          <a:blip r:embed="rId5"/>
          <a:stretch>
            <a:fillRect/>
          </a:stretch>
        </p:blipFill>
        <p:spPr>
          <a:xfrm>
            <a:off x="9618345" y="3580805"/>
            <a:ext cx="2104311" cy="2104311"/>
          </a:xfrm>
          <a:prstGeom prst="rect">
            <a:avLst/>
          </a:prstGeom>
        </p:spPr>
      </p:pic>
      <p:pic>
        <p:nvPicPr>
          <p:cNvPr id="9" name="Image 5" descr="preencoded.png">    </p:cNvPr>
          <p:cNvPicPr>
            <a:picLocks noChangeAspect="1"/>
          </p:cNvPicPr>
          <p:nvPr/>
        </p:nvPicPr>
        <p:blipFill>
          <a:blip r:embed="rId6"/>
          <a:stretch>
            <a:fillRect/>
          </a:stretch>
        </p:blipFill>
        <p:spPr>
          <a:xfrm>
            <a:off x="11855291" y="3580805"/>
            <a:ext cx="2104192" cy="2104192"/>
          </a:xfrm>
          <a:prstGeom prst="rect">
            <a:avLst/>
          </a:prstGeom>
        </p:spPr>
      </p:pic>
      <p:sp>
        <p:nvSpPr>
          <p:cNvPr id="10" name="Text 2"/>
          <p:cNvSpPr/>
          <p:nvPr/>
        </p:nvSpPr>
        <p:spPr>
          <a:xfrm>
            <a:off x="663178" y="5980390"/>
            <a:ext cx="13304044" cy="994767"/>
          </a:xfrm>
          <a:prstGeom prst="rect">
            <a:avLst/>
          </a:prstGeom>
          <a:noFill/>
          <a:ln/>
        </p:spPr>
        <p:txBody>
          <a:bodyPr wrap="square" lIns="0" tIns="0" rIns="0" bIns="0" rtlCol="0" anchor="t"/>
          <a:lstStyle/>
          <a:p>
            <a:pPr algn="l" indent="0" marL="0">
              <a:lnSpc>
                <a:spcPts val="2600"/>
              </a:lnSpc>
              <a:buNone/>
            </a:pPr>
            <a:r>
              <a:rPr lang="en-US" sz="1600" dirty="0">
                <a:solidFill>
                  <a:srgbClr val="A9F00F"/>
                </a:solidFill>
                <a:latin typeface="Syne" pitchFamily="34" charset="0"/>
                <a:ea typeface="Syne" pitchFamily="34" charset="-122"/>
                <a:cs typeface="Syne" pitchFamily="34" charset="-120"/>
              </a:rPr>
              <a:t>From healthcare to finance, and manufacturing to entertainment, ML is empowering organizations to make data-driven decisions, automate complex tasks, and create highly personalized experiences.</a:t>
            </a:r>
            <a:pPr algn="l" indent="0" marL="0">
              <a:lnSpc>
                <a:spcPts val="2600"/>
              </a:lnSpc>
              <a:buNone/>
            </a:pPr>
            <a:r>
              <a:rPr lang="en-US" sz="1600" dirty="0">
                <a:solidFill>
                  <a:srgbClr val="D7E5D8"/>
                </a:solidFill>
                <a:latin typeface="Syne" pitchFamily="34" charset="0"/>
                <a:ea typeface="Syne" pitchFamily="34" charset="-122"/>
                <a:cs typeface="Syne" pitchFamily="34" charset="-120"/>
              </a:rPr>
              <a:t> Its ability to process vast amounts of data and extract actionable insights is revolutionizing how businesses operate and how individuals interact with technology.</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2025-08-15T12:30:27Z</dcterms:created>
  <dcterms:modified xsi:type="dcterms:W3CDTF">2025-08-15T12:30:27Z</dcterms:modified>
</cp:coreProperties>
</file>